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305" r:id="rId3"/>
    <p:sldId id="293" r:id="rId4"/>
    <p:sldId id="294" r:id="rId5"/>
    <p:sldId id="295" r:id="rId6"/>
    <p:sldId id="259" r:id="rId7"/>
    <p:sldId id="317" r:id="rId8"/>
    <p:sldId id="316" r:id="rId9"/>
    <p:sldId id="318" r:id="rId10"/>
    <p:sldId id="296" r:id="rId11"/>
    <p:sldId id="262" r:id="rId12"/>
    <p:sldId id="319" r:id="rId13"/>
    <p:sldId id="266" r:id="rId14"/>
    <p:sldId id="297" r:id="rId15"/>
    <p:sldId id="267" r:id="rId16"/>
    <p:sldId id="269" r:id="rId17"/>
    <p:sldId id="270" r:id="rId18"/>
    <p:sldId id="271" r:id="rId19"/>
    <p:sldId id="368" r:id="rId20"/>
    <p:sldId id="369" r:id="rId21"/>
    <p:sldId id="370" r:id="rId22"/>
    <p:sldId id="302" r:id="rId23"/>
    <p:sldId id="344" r:id="rId24"/>
    <p:sldId id="309" r:id="rId25"/>
    <p:sldId id="278" r:id="rId26"/>
    <p:sldId id="301" r:id="rId27"/>
    <p:sldId id="307" r:id="rId28"/>
    <p:sldId id="283" r:id="rId29"/>
    <p:sldId id="300" r:id="rId30"/>
    <p:sldId id="291" r:id="rId31"/>
    <p:sldId id="292" r:id="rId32"/>
    <p:sldId id="331" r:id="rId33"/>
    <p:sldId id="366" r:id="rId34"/>
    <p:sldId id="310" r:id="rId35"/>
    <p:sldId id="284" r:id="rId36"/>
    <p:sldId id="285" r:id="rId37"/>
    <p:sldId id="286" r:id="rId38"/>
    <p:sldId id="287" r:id="rId39"/>
    <p:sldId id="288" r:id="rId40"/>
    <p:sldId id="311" r:id="rId41"/>
    <p:sldId id="312" r:id="rId42"/>
    <p:sldId id="325" r:id="rId43"/>
    <p:sldId id="320" r:id="rId44"/>
    <p:sldId id="328" r:id="rId45"/>
    <p:sldId id="321" r:id="rId46"/>
    <p:sldId id="322" r:id="rId47"/>
    <p:sldId id="326" r:id="rId48"/>
    <p:sldId id="323" r:id="rId49"/>
    <p:sldId id="324" r:id="rId50"/>
    <p:sldId id="327" r:id="rId51"/>
    <p:sldId id="330" r:id="rId52"/>
    <p:sldId id="364" r:id="rId53"/>
    <p:sldId id="367" r:id="rId54"/>
    <p:sldId id="329" r:id="rId55"/>
    <p:sldId id="279" r:id="rId56"/>
    <p:sldId id="281" r:id="rId57"/>
    <p:sldId id="282" r:id="rId58"/>
    <p:sldId id="313" r:id="rId59"/>
    <p:sldId id="314" r:id="rId60"/>
    <p:sldId id="346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7" r:id="rId74"/>
    <p:sldId id="352" r:id="rId75"/>
    <p:sldId id="348" r:id="rId76"/>
    <p:sldId id="353" r:id="rId77"/>
    <p:sldId id="350" r:id="rId78"/>
    <p:sldId id="354" r:id="rId79"/>
    <p:sldId id="349" r:id="rId80"/>
    <p:sldId id="355" r:id="rId81"/>
    <p:sldId id="356" r:id="rId82"/>
    <p:sldId id="357" r:id="rId83"/>
    <p:sldId id="361" r:id="rId84"/>
    <p:sldId id="362" r:id="rId85"/>
    <p:sldId id="363" r:id="rId8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93209" autoAdjust="0"/>
  </p:normalViewPr>
  <p:slideViewPr>
    <p:cSldViewPr>
      <p:cViewPr>
        <p:scale>
          <a:sx n="120" d="100"/>
          <a:sy n="120" d="100"/>
        </p:scale>
        <p:origin x="-558" y="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endParaRPr lang="fr-FR" dirty="0"/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 smtClean="0"/>
            <a:t>Virtual/Robot Interface</a:t>
          </a:r>
          <a:endParaRPr lang="fr-FR" b="1" dirty="0"/>
        </a:p>
        <a:p>
          <a:r>
            <a:rPr lang="fr-FR" dirty="0" smtClean="0"/>
            <a:t>Instructions and information</a:t>
          </a:r>
        </a:p>
        <a:p>
          <a:r>
            <a:rPr lang="fr-FR" dirty="0" smtClean="0"/>
            <a:t>exchanges</a:t>
          </a:r>
        </a:p>
        <a:p>
          <a:r>
            <a:rPr lang="fr-FR" dirty="0" smtClean="0"/>
            <a:t>Robot simulator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algn="ctr"/>
          <a:endParaRPr lang="fr-FR" b="1" dirty="0" smtClean="0"/>
        </a:p>
        <a:p>
          <a:pPr algn="ctr"/>
          <a:endParaRPr lang="fr-FR" b="1" dirty="0" smtClean="0"/>
        </a:p>
        <a:p>
          <a:pPr algn="ctr"/>
          <a:r>
            <a:rPr lang="fr-FR" b="1" dirty="0" smtClean="0"/>
            <a:t>Windows / Octave</a:t>
          </a:r>
        </a:p>
        <a:p>
          <a:pPr algn="ctr"/>
          <a:r>
            <a:rPr lang="fr-FR" b="1" dirty="0" smtClean="0"/>
            <a:t>Main Layer</a:t>
          </a:r>
        </a:p>
        <a:p>
          <a:pPr algn="ctr"/>
          <a:endParaRPr lang="fr-FR" b="1" dirty="0"/>
        </a:p>
        <a:p>
          <a:pPr algn="ctr"/>
          <a:r>
            <a:rPr lang="fr-FR" dirty="0" err="1"/>
            <a:t>Localize</a:t>
          </a:r>
          <a:r>
            <a:rPr lang="fr-FR" dirty="0"/>
            <a:t> </a:t>
          </a:r>
          <a:r>
            <a:rPr lang="fr-FR" dirty="0" smtClean="0"/>
            <a:t>Robot</a:t>
          </a:r>
        </a:p>
        <a:p>
          <a:pPr algn="ctr"/>
          <a:r>
            <a:rPr lang="fr-FR" dirty="0" err="1" smtClean="0"/>
            <a:t>Compute</a:t>
          </a:r>
          <a:r>
            <a:rPr lang="fr-FR" dirty="0" smtClean="0"/>
            <a:t> </a:t>
          </a:r>
          <a:r>
            <a:rPr lang="fr-FR" dirty="0" err="1" smtClean="0"/>
            <a:t>trajectory</a:t>
          </a:r>
          <a:endParaRPr lang="fr-FR" dirty="0" smtClean="0"/>
        </a:p>
        <a:p>
          <a:pPr algn="ctr"/>
          <a:r>
            <a:rPr lang="fr-FR" dirty="0" smtClean="0"/>
            <a:t>  Control Robot</a:t>
          </a:r>
        </a:p>
        <a:p>
          <a:pPr algn="ctr"/>
          <a:r>
            <a:rPr lang="fr-FR" dirty="0" err="1" smtClean="0"/>
            <a:t>Particles</a:t>
          </a:r>
          <a:r>
            <a:rPr lang="fr-FR" dirty="0" smtClean="0"/>
            <a:t> </a:t>
          </a:r>
          <a:r>
            <a:rPr lang="fr-FR" dirty="0" err="1" smtClean="0"/>
            <a:t>filter</a:t>
          </a:r>
          <a:endParaRPr lang="fr-FR" dirty="0" smtClean="0"/>
        </a:p>
        <a:p>
          <a:pPr algn="ctr"/>
          <a:endParaRPr lang="fr-FR" dirty="0" smtClean="0"/>
        </a:p>
        <a:p>
          <a:pPr algn="ctr"/>
          <a:endParaRPr lang="fr-FR" dirty="0"/>
        </a:p>
        <a:p>
          <a:pPr algn="ctr"/>
          <a:endParaRPr lang="fr-FR" dirty="0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  <dgm:t>
        <a:bodyPr/>
        <a:lstStyle/>
        <a:p>
          <a:endParaRPr lang="en-GB"/>
        </a:p>
      </dgm:t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 custScaleX="123977" custScaleY="589268" custLinFactNeighborX="-20570" custLinFactNeighborY="-3236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 custScaleY="81175" custLinFactNeighborX="-954" custLinFactNeighborY="13406"/>
      <dgm:spPr/>
      <dgm:t>
        <a:bodyPr/>
        <a:lstStyle/>
        <a:p>
          <a:endParaRPr lang="en-GB"/>
        </a:p>
      </dgm:t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  <dgm:t>
        <a:bodyPr/>
        <a:lstStyle/>
        <a:p>
          <a:endParaRPr lang="en-GB"/>
        </a:p>
      </dgm:t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27EA9788-8B8E-4E9A-9A5F-51368CC4D90C}" type="presOf" srcId="{124A2A98-1A24-4E59-B980-D666C5328B05}" destId="{8EFDBE93-C10E-4947-B435-A9E99DFD9FE5}" srcOrd="0" destOrd="0" presId="urn:microsoft.com/office/officeart/2005/8/layout/target2"/>
    <dgm:cxn modelId="{28933602-9F69-44A6-8969-2D60E7471381}" type="presOf" srcId="{B213A260-68A7-47DF-A114-6C35DA726966}" destId="{922CA55B-130D-4B77-9383-A050C5A9EC9E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0EC23FE1-70E0-43DC-8413-40AF5A716357}" type="presOf" srcId="{3E3E56BD-ADCE-4E11-99A9-FD075B1CB08D}" destId="{0B1B1043-38F9-46DA-B624-A7450EB93744}" srcOrd="0" destOrd="0" presId="urn:microsoft.com/office/officeart/2005/8/layout/target2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88FCBEEC-7D43-44E5-9B2A-BD8BA8BEF50F}" type="presOf" srcId="{DE79FFAD-21C4-4FBF-89C3-512FE23A5DF0}" destId="{B4FE9AC3-6563-41C3-B778-F50B4F122EB7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04CDE473-AE1A-4D94-A2D9-9DF3F3ED1D59}" type="presOf" srcId="{B193D16B-5177-4413-839E-EA84DC149AA9}" destId="{20C3239B-23CD-4B61-9BA5-D232DEEF60EB}" srcOrd="0" destOrd="0" presId="urn:microsoft.com/office/officeart/2005/8/layout/target2"/>
    <dgm:cxn modelId="{F70AB79D-BE0D-4746-ACAD-D90AA7621AAF}" type="presOf" srcId="{77AF9B9C-8394-4504-B1DA-BD191D41427C}" destId="{BD9555FC-EBE6-4E48-8FA1-175F54DD0BF0}" srcOrd="0" destOrd="0" presId="urn:microsoft.com/office/officeart/2005/8/layout/target2"/>
    <dgm:cxn modelId="{BF2C730D-B0A2-4D5A-9AC8-7AC8AD2AF99F}" type="presOf" srcId="{95C1864B-E641-4914-AAFE-6D229FE83F79}" destId="{0EF8AF7B-78FC-414A-B16A-7532B378C7B0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B142132E-96D3-4A9D-B949-A8210DC45FEB}" type="presParOf" srcId="{20C3239B-23CD-4B61-9BA5-D232DEEF60EB}" destId="{0BA29A3E-5910-4260-9776-95CBD7810B8F}" srcOrd="0" destOrd="0" presId="urn:microsoft.com/office/officeart/2005/8/layout/target2"/>
    <dgm:cxn modelId="{1DE71A15-04F7-4015-8097-5CAD5741F829}" type="presParOf" srcId="{0BA29A3E-5910-4260-9776-95CBD7810B8F}" destId="{922CA55B-130D-4B77-9383-A050C5A9EC9E}" srcOrd="0" destOrd="0" presId="urn:microsoft.com/office/officeart/2005/8/layout/target2"/>
    <dgm:cxn modelId="{947FF7F5-F263-47BC-AE75-7EE9D52D4375}" type="presParOf" srcId="{0BA29A3E-5910-4260-9776-95CBD7810B8F}" destId="{9AA2FF5C-5315-43A3-B309-C711FF7CDD87}" srcOrd="1" destOrd="0" presId="urn:microsoft.com/office/officeart/2005/8/layout/target2"/>
    <dgm:cxn modelId="{29B97BAB-BF4B-4B89-822D-0DEAE8F93728}" type="presParOf" srcId="{9AA2FF5C-5315-43A3-B309-C711FF7CDD87}" destId="{BD9555FC-EBE6-4E48-8FA1-175F54DD0BF0}" srcOrd="0" destOrd="0" presId="urn:microsoft.com/office/officeart/2005/8/layout/target2"/>
    <dgm:cxn modelId="{B129CB7D-9A8E-4C19-B4FD-F0164F54515C}" type="presParOf" srcId="{20C3239B-23CD-4B61-9BA5-D232DEEF60EB}" destId="{1256A365-C473-4261-B10D-41329A362D10}" srcOrd="1" destOrd="0" presId="urn:microsoft.com/office/officeart/2005/8/layout/target2"/>
    <dgm:cxn modelId="{DC816A3F-CBA0-4CED-99CB-013781E81712}" type="presParOf" srcId="{1256A365-C473-4261-B10D-41329A362D10}" destId="{8EFDBE93-C10E-4947-B435-A9E99DFD9FE5}" srcOrd="0" destOrd="0" presId="urn:microsoft.com/office/officeart/2005/8/layout/target2"/>
    <dgm:cxn modelId="{A973FF8D-74A7-4BA6-AA9B-F934D8F4497B}" type="presParOf" srcId="{1256A365-C473-4261-B10D-41329A362D10}" destId="{7B544F20-FAA3-47A9-879F-F36FC63359B0}" srcOrd="1" destOrd="0" presId="urn:microsoft.com/office/officeart/2005/8/layout/target2"/>
    <dgm:cxn modelId="{C5C4C5C2-6E05-4830-9BE8-ED377FD4A137}" type="presParOf" srcId="{7B544F20-FAA3-47A9-879F-F36FC63359B0}" destId="{0EF8AF7B-78FC-414A-B16A-7532B378C7B0}" srcOrd="0" destOrd="0" presId="urn:microsoft.com/office/officeart/2005/8/layout/target2"/>
    <dgm:cxn modelId="{1689230A-990E-4C04-A999-31623C1C8283}" type="presParOf" srcId="{20C3239B-23CD-4B61-9BA5-D232DEEF60EB}" destId="{397FF0C8-B652-44CD-B516-CBE0BBAB1B61}" srcOrd="2" destOrd="0" presId="urn:microsoft.com/office/officeart/2005/8/layout/target2"/>
    <dgm:cxn modelId="{5708A288-EFB5-41F4-8E81-5F88A17D54DC}" type="presParOf" srcId="{397FF0C8-B652-44CD-B516-CBE0BBAB1B61}" destId="{B4FE9AC3-6563-41C3-B778-F50B4F122EB7}" srcOrd="0" destOrd="0" presId="urn:microsoft.com/office/officeart/2005/8/layout/target2"/>
    <dgm:cxn modelId="{66309487-6B66-4CDA-9ED1-A4D85909B35D}" type="presParOf" srcId="{397FF0C8-B652-44CD-B516-CBE0BBAB1B61}" destId="{13E8E5A8-94C0-41A5-8013-945CF57FCAD0}" srcOrd="1" destOrd="0" presId="urn:microsoft.com/office/officeart/2005/8/layout/target2"/>
    <dgm:cxn modelId="{B447A0A7-4CC9-4FF7-A3A5-76ECBEDF71FD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8208912" cy="491232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3812506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 dirty="0"/>
        </a:p>
      </dsp:txBody>
      <dsp:txXfrm>
        <a:off x="122295" y="122295"/>
        <a:ext cx="7964322" cy="4667730"/>
      </dsp:txXfrm>
    </dsp:sp>
    <dsp:sp modelId="{BD9555FC-EBE6-4E48-8FA1-175F54DD0BF0}">
      <dsp:nvSpPr>
        <dsp:cNvPr id="0" name=""/>
        <dsp:cNvSpPr/>
      </dsp:nvSpPr>
      <dsp:spPr>
        <a:xfrm>
          <a:off x="0" y="1039220"/>
          <a:ext cx="1526574" cy="3438130"/>
        </a:xfrm>
        <a:prstGeom prst="roundRect">
          <a:avLst>
            <a:gd name="adj" fmla="val 10500"/>
          </a:avLst>
        </a:prstGeom>
        <a:solidFill>
          <a:schemeClr val="bg1">
            <a:lumMod val="75000"/>
          </a:schemeClr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Windows / Octave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Main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b="1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/>
            <a:t>Localize</a:t>
          </a:r>
          <a:r>
            <a:rPr lang="fr-FR" sz="1300" kern="1200" dirty="0"/>
            <a:t> </a:t>
          </a:r>
          <a:r>
            <a:rPr lang="fr-FR" sz="1300" kern="1200" dirty="0" smtClean="0"/>
            <a:t>Robot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Compute</a:t>
          </a:r>
          <a:r>
            <a:rPr lang="fr-FR" sz="1300" kern="1200" dirty="0" smtClean="0"/>
            <a:t> </a:t>
          </a:r>
          <a:r>
            <a:rPr lang="fr-FR" sz="1300" kern="1200" dirty="0" err="1" smtClean="0"/>
            <a:t>trajectory</a:t>
          </a: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  Control Robot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 smtClean="0"/>
            <a:t>Particles</a:t>
          </a:r>
          <a:r>
            <a:rPr lang="fr-FR" sz="1300" kern="1200" dirty="0" smtClean="0"/>
            <a:t> </a:t>
          </a:r>
          <a:r>
            <a:rPr lang="fr-FR" sz="1300" kern="1200" dirty="0" err="1" smtClean="0"/>
            <a:t>filter</a:t>
          </a: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46947" y="1086167"/>
        <a:ext cx="1432680" cy="3344236"/>
      </dsp:txXfrm>
    </dsp:sp>
    <dsp:sp modelId="{8EFDBE93-C10E-4947-B435-A9E99DFD9FE5}">
      <dsp:nvSpPr>
        <dsp:cNvPr id="0" name=""/>
        <dsp:cNvSpPr/>
      </dsp:nvSpPr>
      <dsp:spPr>
        <a:xfrm>
          <a:off x="1581089" y="2012722"/>
          <a:ext cx="6361906" cy="2791303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2183526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Windows / Java / </a:t>
          </a:r>
          <a:r>
            <a:rPr lang="fr-FR" sz="1900" kern="1200" dirty="0" err="1"/>
            <a:t>MySql</a:t>
          </a:r>
          <a:endParaRPr lang="fr-FR" sz="1900" kern="1200" dirty="0"/>
        </a:p>
      </dsp:txBody>
      <dsp:txXfrm>
        <a:off x="1666931" y="2098564"/>
        <a:ext cx="6190222" cy="2619619"/>
      </dsp:txXfrm>
    </dsp:sp>
    <dsp:sp modelId="{0EF8AF7B-78FC-414A-B16A-7532B378C7B0}">
      <dsp:nvSpPr>
        <dsp:cNvPr id="0" name=""/>
        <dsp:cNvSpPr/>
      </dsp:nvSpPr>
      <dsp:spPr>
        <a:xfrm>
          <a:off x="1800830" y="2431598"/>
          <a:ext cx="1272381" cy="197720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smtClean="0"/>
            <a:t>Virtual/Robot Interface</a:t>
          </a:r>
          <a:endParaRPr lang="fr-FR" sz="1300" b="1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Instructions and information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exchanges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smtClean="0"/>
            <a:t>Robot simulator</a:t>
          </a:r>
          <a:endParaRPr lang="fr-FR" sz="1300" kern="1200" dirty="0"/>
        </a:p>
      </dsp:txBody>
      <dsp:txXfrm>
        <a:off x="1839960" y="2470728"/>
        <a:ext cx="1194121" cy="1898948"/>
      </dsp:txXfrm>
    </dsp:sp>
    <dsp:sp modelId="{B4FE9AC3-6563-41C3-B778-F50B4F122EB7}">
      <dsp:nvSpPr>
        <dsp:cNvPr id="0" name=""/>
        <dsp:cNvSpPr/>
      </dsp:nvSpPr>
      <dsp:spPr>
        <a:xfrm>
          <a:off x="3242520" y="2456160"/>
          <a:ext cx="4555946" cy="1964928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1109093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Arduino / C++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kern="1200" dirty="0"/>
            <a:t>ESP8266 / C</a:t>
          </a:r>
        </a:p>
      </dsp:txBody>
      <dsp:txXfrm>
        <a:off x="3302948" y="2516588"/>
        <a:ext cx="4435090" cy="1844072"/>
      </dsp:txXfrm>
    </dsp:sp>
    <dsp:sp modelId="{0B1B1043-38F9-46DA-B624-A7450EB93744}">
      <dsp:nvSpPr>
        <dsp:cNvPr id="0" name=""/>
        <dsp:cNvSpPr/>
      </dsp:nvSpPr>
      <dsp:spPr>
        <a:xfrm>
          <a:off x="3356418" y="3340377"/>
          <a:ext cx="4328148" cy="884217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Physical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Monitor &amp; Control Hardware Components</a:t>
          </a:r>
        </a:p>
      </dsp:txBody>
      <dsp:txXfrm>
        <a:off x="3383611" y="3367570"/>
        <a:ext cx="4273762" cy="829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23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774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69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23/04/2019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6" y="6021501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="" xmlns:a16="http://schemas.microsoft.com/office/drawing/2014/main" id="{08184990-21A5-4622-B58E-E1035BD5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692696"/>
            <a:ext cx="9144000" cy="5367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5616" y="1840494"/>
            <a:ext cx="2484276" cy="288033"/>
          </a:xfrm>
          <a:prstGeom prst="wedgeRectCallout">
            <a:avLst>
              <a:gd name="adj1" fmla="val -64605"/>
              <a:gd name="adj2" fmla="val -3012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+12 volts (input </a:t>
            </a:r>
            <a:r>
              <a:rPr lang="fr-FR" sz="1100" dirty="0" err="1"/>
              <a:t>regulator</a:t>
            </a:r>
            <a:r>
              <a:rPr lang="fr-FR" sz="1100" dirty="0"/>
              <a:t> for </a:t>
            </a:r>
            <a:r>
              <a:rPr lang="fr-FR" sz="1100" dirty="0" err="1"/>
              <a:t>motors</a:t>
            </a:r>
            <a:r>
              <a:rPr lang="fr-FR" sz="1100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8024" y="940956"/>
            <a:ext cx="2016224" cy="357061"/>
          </a:xfrm>
          <a:prstGeom prst="wedgeRectCallout">
            <a:avLst>
              <a:gd name="adj1" fmla="val -34321"/>
              <a:gd name="adj2" fmla="val 28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8604" y="4005064"/>
            <a:ext cx="2758299" cy="419350"/>
          </a:xfrm>
          <a:prstGeom prst="wedgeRectCallout">
            <a:avLst>
              <a:gd name="adj1" fmla="val -45956"/>
              <a:gd name="adj2" fmla="val -2557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5696" y="1119487"/>
            <a:ext cx="2016224" cy="357061"/>
          </a:xfrm>
          <a:prstGeom prst="wedgeRectCallout">
            <a:avLst>
              <a:gd name="adj1" fmla="val 168181"/>
              <a:gd name="adj2" fmla="val 4092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194869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IR </a:t>
            </a:r>
            <a:r>
              <a:rPr lang="fr-FR" dirty="0" err="1" smtClean="0"/>
              <a:t>sensors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87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ean\Downloads\IMG_20190331_1819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40"/>
            <a:ext cx="9121013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60648"/>
            <a:ext cx="2552700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7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7624" y="1628800"/>
            <a:ext cx="6840760" cy="38164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Back                                                            Front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55776" y="692696"/>
            <a:ext cx="3531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IR </a:t>
            </a:r>
            <a:r>
              <a:rPr lang="fr-FR" sz="2800" dirty="0" err="1" smtClean="0"/>
              <a:t>Sensors</a:t>
            </a:r>
            <a:r>
              <a:rPr lang="fr-FR" sz="2800" dirty="0" smtClean="0"/>
              <a:t> Bit </a:t>
            </a:r>
            <a:r>
              <a:rPr lang="fr-FR" sz="2800" dirty="0" err="1" smtClean="0"/>
              <a:t>Mapping</a:t>
            </a:r>
            <a:endParaRPr lang="en-GB" sz="2800" dirty="0"/>
          </a:p>
        </p:txBody>
      </p:sp>
      <p:sp>
        <p:nvSpPr>
          <p:cNvPr id="6" name="Flèche droite 5"/>
          <p:cNvSpPr/>
          <p:nvPr/>
        </p:nvSpPr>
        <p:spPr>
          <a:xfrm>
            <a:off x="7693446" y="3350704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0</a:t>
            </a:r>
            <a:endParaRPr lang="en-GB" dirty="0"/>
          </a:p>
        </p:txBody>
      </p:sp>
      <p:sp>
        <p:nvSpPr>
          <p:cNvPr id="7" name="Flèche droite 6"/>
          <p:cNvSpPr/>
          <p:nvPr/>
        </p:nvSpPr>
        <p:spPr>
          <a:xfrm>
            <a:off x="7650682" y="1772816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8" name="Flèche droite 7"/>
          <p:cNvSpPr/>
          <p:nvPr/>
        </p:nvSpPr>
        <p:spPr>
          <a:xfrm rot="16200000">
            <a:off x="7592775" y="1484784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en-GB" dirty="0"/>
          </a:p>
        </p:txBody>
      </p:sp>
      <p:sp>
        <p:nvSpPr>
          <p:cNvPr id="9" name="Flèche droite 8"/>
          <p:cNvSpPr/>
          <p:nvPr/>
        </p:nvSpPr>
        <p:spPr>
          <a:xfrm>
            <a:off x="7650682" y="5013176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5</a:t>
            </a:r>
            <a:endParaRPr lang="en-GB" dirty="0"/>
          </a:p>
        </p:txBody>
      </p:sp>
      <p:sp>
        <p:nvSpPr>
          <p:cNvPr id="10" name="Flèche droite 9"/>
          <p:cNvSpPr/>
          <p:nvPr/>
        </p:nvSpPr>
        <p:spPr>
          <a:xfrm rot="5400000">
            <a:off x="7448759" y="5222607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12" name="Flèche gauche 11"/>
          <p:cNvSpPr/>
          <p:nvPr/>
        </p:nvSpPr>
        <p:spPr>
          <a:xfrm>
            <a:off x="1187624" y="3350704"/>
            <a:ext cx="360040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66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746871708"/>
              </p:ext>
            </p:extLst>
          </p:nvPr>
        </p:nvGraphicFramePr>
        <p:xfrm>
          <a:off x="323528" y="1700808"/>
          <a:ext cx="8208912" cy="491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WIFI</a:t>
            </a:r>
            <a:r>
              <a:rPr lang="fr-FR" sz="1400" dirty="0">
                <a:solidFill>
                  <a:schemeClr val="tx1"/>
                </a:solidFill>
              </a:rPr>
              <a:t>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736808" y="5914325"/>
            <a:ext cx="1728192" cy="447825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Object </a:t>
            </a:r>
            <a:r>
              <a:rPr lang="fr-FR" sz="1200" dirty="0" smtClean="0">
                <a:solidFill>
                  <a:schemeClr val="tx1"/>
                </a:solidFill>
              </a:rPr>
              <a:t>exchanges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I2C </a:t>
            </a:r>
            <a:r>
              <a:rPr lang="fr-FR" sz="1200" dirty="0"/>
              <a:t>bus</a:t>
            </a:r>
            <a:endParaRPr lang="en-GB" sz="14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051720" y="2504448"/>
            <a:ext cx="6120680" cy="1080120"/>
          </a:xfrm>
          <a:prstGeom prst="roundRect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67000">
                <a:srgbClr val="0087E6"/>
              </a:gs>
              <a:gs pos="90000">
                <a:srgbClr val="005CBF"/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bg1"/>
                </a:solidFill>
              </a:rPr>
              <a:t>Windows / </a:t>
            </a:r>
            <a:r>
              <a:rPr lang="fr-FR" dirty="0" err="1" smtClean="0">
                <a:solidFill>
                  <a:schemeClr val="bg1"/>
                </a:solidFill>
              </a:rPr>
              <a:t>Miniconda</a:t>
            </a:r>
            <a:r>
              <a:rPr lang="fr-FR" dirty="0" smtClean="0">
                <a:solidFill>
                  <a:schemeClr val="bg1"/>
                </a:solidFill>
              </a:rPr>
              <a:t> / Python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452838" y="3044508"/>
            <a:ext cx="4212468" cy="4435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>
                <a:solidFill>
                  <a:schemeClr val="tx1"/>
                </a:solidFill>
              </a:rPr>
              <a:t>Deep</a:t>
            </a:r>
            <a:r>
              <a:rPr lang="fr-FR" sz="1600" b="1" dirty="0" smtClean="0">
                <a:solidFill>
                  <a:schemeClr val="tx1"/>
                </a:solidFill>
              </a:rPr>
              <a:t> </a:t>
            </a:r>
            <a:r>
              <a:rPr lang="fr-FR" sz="1600" b="1" dirty="0" err="1" smtClean="0">
                <a:solidFill>
                  <a:schemeClr val="tx1"/>
                </a:solidFill>
              </a:rPr>
              <a:t>learning</a:t>
            </a:r>
            <a:r>
              <a:rPr lang="fr-FR" sz="1600" b="1" dirty="0" smtClean="0">
                <a:solidFill>
                  <a:schemeClr val="tx1"/>
                </a:solidFill>
              </a:rPr>
              <a:t> layer </a:t>
            </a:r>
          </a:p>
          <a:p>
            <a:pPr algn="ctr"/>
            <a:r>
              <a:rPr lang="fr-FR" sz="1600" dirty="0" err="1" smtClean="0">
                <a:solidFill>
                  <a:schemeClr val="tx1"/>
                </a:solidFill>
              </a:rPr>
              <a:t>Tensorflow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Double flèche horizontale 11"/>
          <p:cNvSpPr/>
          <p:nvPr/>
        </p:nvSpPr>
        <p:spPr>
          <a:xfrm>
            <a:off x="611560" y="2508782"/>
            <a:ext cx="1512168" cy="455152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Files </a:t>
            </a:r>
            <a:r>
              <a:rPr lang="fr-FR" sz="1200" dirty="0" err="1" smtClean="0">
                <a:solidFill>
                  <a:schemeClr val="tx1"/>
                </a:solidFill>
              </a:rPr>
              <a:t>transfer</a:t>
            </a:r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96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</a:t>
            </a:r>
            <a:r>
              <a:rPr lang="fr-FR" dirty="0" err="1" smtClean="0"/>
              <a:t>platform</a:t>
            </a:r>
            <a:endParaRPr lang="fr-FR" dirty="0" smtClean="0"/>
          </a:p>
          <a:p>
            <a:r>
              <a:rPr lang="fr-FR" dirty="0" err="1" smtClean="0"/>
              <a:t>Tensforflow</a:t>
            </a:r>
            <a:r>
              <a:rPr lang="fr-FR" dirty="0" smtClean="0"/>
              <a:t> / python running on </a:t>
            </a:r>
            <a:r>
              <a:rPr lang="fr-FR" dirty="0" err="1" smtClean="0"/>
              <a:t>miniconda</a:t>
            </a:r>
            <a:endParaRPr lang="fr-FR" dirty="0"/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01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bias</a:t>
            </a:r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6CC9A720-BCF4-4AAA-8031-C88D3C42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534400" cy="65722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6079852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552" y="4653136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Move: </a:t>
            </a:r>
            <a:r>
              <a:rPr lang="fr-FR" dirty="0"/>
              <a:t>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400" dirty="0"/>
                  <a:t>                 </a:t>
                </a:r>
                <a:r>
                  <a:rPr lang="fr-FR" sz="1800" i="1" dirty="0"/>
                  <a:t>(</a:t>
                </a:r>
                <a:r>
                  <a:rPr lang="fr-FR" sz="1800" i="1" dirty="0" err="1"/>
                  <a:t>Xt</a:t>
                </a:r>
                <a:r>
                  <a:rPr lang="fr-FR" sz="1800" i="1" dirty="0"/>
                  <a:t>!=</a:t>
                </a:r>
                <a:r>
                  <a:rPr lang="fr-FR" sz="1800" i="1" dirty="0" err="1"/>
                  <a:t>Xc</a:t>
                </a:r>
                <a:r>
                  <a:rPr lang="fr-FR" sz="1800" i="1" dirty="0"/>
                  <a:t>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2000" dirty="0" smtClean="0"/>
                  <a:t>Move(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 smtClean="0"/>
                  <a:t>,d) Rot =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fr-FR" sz="2000" dirty="0" smtClean="0"/>
                  <a:t>Distance = 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 heading=H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 smtClean="0"/>
                  <a:t> - S*cos(H)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- S*sin(H)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2000" b="0" i="1" smtClean="0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 </a:t>
                </a:r>
                <a:r>
                  <a:rPr lang="fr-FR" sz="2000" dirty="0" err="1" smtClean="0"/>
                  <a:t>heading</a:t>
                </a:r>
                <a:r>
                  <a:rPr lang="fr-FR" sz="2000" dirty="0" smtClean="0"/>
                  <a:t>=H’</a:t>
                </a:r>
              </a:p>
              <a:p>
                <a:pPr marL="0" indent="0">
                  <a:buNone/>
                </a:pPr>
                <a:r>
                  <a:rPr lang="fr-FR" sz="2000" dirty="0" smtClean="0"/>
                  <a:t>H’ = H +</a:t>
                </a:r>
                <a:r>
                  <a:rPr lang="fr-FR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fr-FR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+ (</a:t>
                </a:r>
                <a:r>
                  <a:rPr lang="fr-FR" sz="2000" dirty="0" err="1" smtClean="0"/>
                  <a:t>d+S</a:t>
                </a:r>
                <a:r>
                  <a:rPr lang="fr-FR" sz="2000" dirty="0" smtClean="0"/>
                  <a:t>)*cos(H’)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+ (</a:t>
                </a:r>
                <a:r>
                  <a:rPr lang="fr-FR" sz="2000" dirty="0" err="1"/>
                  <a:t>d+S</a:t>
                </a:r>
                <a:r>
                  <a:rPr lang="fr-FR" sz="2000" dirty="0" smtClean="0"/>
                  <a:t>)*sin(H’)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S*cos(H)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)*cos(H+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S*sin(H)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)*sin(H+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endParaRPr lang="fr-FR" sz="2000" dirty="0"/>
              </a:p>
              <a:p>
                <a:endParaRPr lang="fr-FR" sz="2800" dirty="0"/>
              </a:p>
              <a:p>
                <a:endParaRPr lang="fr-FR" sz="2800" dirty="0"/>
              </a:p>
              <a:p>
                <a:endParaRPr lang="fr-FR" sz="2800" dirty="0" smtClean="0"/>
              </a:p>
              <a:p>
                <a:endParaRPr lang="fr-FR" sz="2800" dirty="0" smtClean="0"/>
              </a:p>
              <a:p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6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949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/>
          <p:cNvSpPr/>
          <p:nvPr/>
        </p:nvSpPr>
        <p:spPr>
          <a:xfrm>
            <a:off x="6189662" y="3417937"/>
            <a:ext cx="1951435" cy="1872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PID control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left</a:t>
            </a:r>
            <a:r>
              <a:rPr lang="fr-FR" dirty="0" smtClean="0"/>
              <a:t> and right </a:t>
            </a:r>
            <a:r>
              <a:rPr lang="fr-FR" dirty="0" err="1" smtClean="0"/>
              <a:t>wheels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err="1" smtClean="0"/>
              <a:t>Define</a:t>
            </a:r>
            <a:r>
              <a:rPr lang="fr-FR" dirty="0" smtClean="0"/>
              <a:t> </a:t>
            </a:r>
            <a:r>
              <a:rPr lang="fr-FR" dirty="0" err="1" smtClean="0"/>
              <a:t>wheel</a:t>
            </a:r>
            <a:r>
              <a:rPr lang="fr-FR" dirty="0" smtClean="0"/>
              <a:t> speed </a:t>
            </a:r>
            <a:r>
              <a:rPr lang="fr-FR" dirty="0" err="1" smtClean="0"/>
              <a:t>target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wheel</a:t>
            </a:r>
            <a:r>
              <a:rPr lang="fr-FR" dirty="0" smtClean="0"/>
              <a:t> speed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encoders</a:t>
            </a:r>
            <a:endParaRPr lang="fr-FR" dirty="0" smtClean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815549" y="3933056"/>
            <a:ext cx="2304256" cy="7920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PID</a:t>
            </a:r>
            <a:endParaRPr lang="en-GB" sz="2400" b="1" dirty="0"/>
          </a:p>
        </p:txBody>
      </p:sp>
      <p:sp>
        <p:nvSpPr>
          <p:cNvPr id="5" name="Flèche droite 4"/>
          <p:cNvSpPr/>
          <p:nvPr/>
        </p:nvSpPr>
        <p:spPr>
          <a:xfrm>
            <a:off x="5134266" y="4198961"/>
            <a:ext cx="949901" cy="23462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/>
          <p:cNvSpPr txBox="1"/>
          <p:nvPr/>
        </p:nvSpPr>
        <p:spPr>
          <a:xfrm>
            <a:off x="5076056" y="443358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PWM</a:t>
            </a:r>
            <a:endParaRPr lang="en-GB" dirty="0"/>
          </a:p>
        </p:txBody>
      </p:sp>
      <p:sp>
        <p:nvSpPr>
          <p:cNvPr id="7" name="Ellipse 6"/>
          <p:cNvSpPr/>
          <p:nvPr/>
        </p:nvSpPr>
        <p:spPr>
          <a:xfrm>
            <a:off x="6589315" y="3826532"/>
            <a:ext cx="1152128" cy="10081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Motor</a:t>
            </a:r>
            <a:endParaRPr lang="en-GB" dirty="0"/>
          </a:p>
        </p:txBody>
      </p:sp>
      <p:sp>
        <p:nvSpPr>
          <p:cNvPr id="9" name="Ellipse 8"/>
          <p:cNvSpPr/>
          <p:nvPr/>
        </p:nvSpPr>
        <p:spPr>
          <a:xfrm>
            <a:off x="7092280" y="3501008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7638256" y="3731890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530949" y="3717032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540288" y="4726632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7854280" y="4263008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7593260" y="4814767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6325058" y="4246029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7092280" y="4932176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1653232" y="3930935"/>
            <a:ext cx="974551" cy="26802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ZoneTexte 18"/>
          <p:cNvSpPr txBox="1"/>
          <p:nvPr/>
        </p:nvSpPr>
        <p:spPr>
          <a:xfrm>
            <a:off x="146126" y="3876697"/>
            <a:ext cx="13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Speed </a:t>
            </a:r>
            <a:r>
              <a:rPr lang="fr-FR" dirty="0" err="1" smtClean="0"/>
              <a:t>target</a:t>
            </a:r>
            <a:endParaRPr lang="en-GB" dirty="0"/>
          </a:p>
        </p:txBody>
      </p:sp>
      <p:sp>
        <p:nvSpPr>
          <p:cNvPr id="20" name="Flèche courbée vers le haut 19"/>
          <p:cNvSpPr/>
          <p:nvPr/>
        </p:nvSpPr>
        <p:spPr>
          <a:xfrm rot="595932" flipH="1">
            <a:off x="2242622" y="4857423"/>
            <a:ext cx="5046834" cy="1522679"/>
          </a:xfrm>
          <a:prstGeom prst="curvedUpArrow">
            <a:avLst>
              <a:gd name="adj1" fmla="val 25000"/>
              <a:gd name="adj2" fmla="val 51513"/>
              <a:gd name="adj3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4427984" y="589499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Actual</a:t>
            </a:r>
            <a:r>
              <a:rPr lang="fr-FR" dirty="0" smtClean="0"/>
              <a:t> </a:t>
            </a:r>
            <a:r>
              <a:rPr lang="fr-FR" dirty="0" err="1" smtClean="0"/>
              <a:t>wheel</a:t>
            </a:r>
            <a:r>
              <a:rPr lang="fr-FR" dirty="0" smtClean="0"/>
              <a:t> speed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843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7A253419-337B-4BF8-9E7B-4997B2B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6" y="116632"/>
            <a:ext cx="9185646" cy="6608589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18569"/>
              <a:gd name="adj2" fmla="val 947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991674" y="4509120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991674" y="1484784"/>
            <a:ext cx="4228399" cy="273630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229396"/>
              <a:gd name="adj2" fmla="val 1396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70319"/>
              <a:gd name="adj2" fmla="val 119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2051720" y="260647"/>
            <a:ext cx="1944216" cy="129873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2C26A1E-1E5D-4E99-A1A3-7EA7C4AC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</a:t>
            </a:r>
            <a:r>
              <a:rPr lang="fr-FR" dirty="0" err="1"/>
              <a:t>Across</a:t>
            </a:r>
            <a:r>
              <a:rPr lang="fr-FR" dirty="0"/>
              <a:t> Narrow Path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42D966A-7E04-4986-8FF9-81EEE525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Typically</a:t>
            </a:r>
            <a:r>
              <a:rPr lang="fr-FR" dirty="0"/>
              <a:t> move </a:t>
            </a:r>
            <a:r>
              <a:rPr lang="fr-FR" dirty="0" err="1"/>
              <a:t>across</a:t>
            </a:r>
            <a:r>
              <a:rPr lang="fr-FR" dirty="0"/>
              <a:t> a </a:t>
            </a:r>
            <a:r>
              <a:rPr lang="fr-FR" dirty="0" err="1"/>
              <a:t>door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073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=""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=""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1535190" y="1953513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="" xmlns:a16="http://schemas.microsoft.com/office/drawing/2014/main" id="{A7D79F55-182B-4B6F-A13B-64264586CA2B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1357746" y="3559065"/>
            <a:ext cx="3165100" cy="13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21727" y="5425624"/>
            <a:ext cx="45168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moves &amp; pings </a:t>
            </a:r>
            <a:r>
              <a:rPr lang="fr-FR" sz="2000" dirty="0" err="1"/>
              <a:t>toward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69947" y="3260006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=""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=""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7" name="Connecteur droit avec flèche 6">
            <a:extLst>
              <a:ext uri="{FF2B5EF4-FFF2-40B4-BE49-F238E27FC236}">
                <a16:creationId xmlns="" xmlns:a16="http://schemas.microsoft.com/office/drawing/2014/main" id="{34902672-CF59-4034-A5C6-7525E74575F7}"/>
              </a:ext>
            </a:extLst>
          </p:cNvPr>
          <p:cNvCxnSpPr>
            <a:cxnSpLocks/>
          </p:cNvCxnSpPr>
          <p:nvPr/>
        </p:nvCxnSpPr>
        <p:spPr>
          <a:xfrm>
            <a:off x="1285572" y="3645024"/>
            <a:ext cx="2566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="" xmlns:a16="http://schemas.microsoft.com/office/drawing/2014/main" id="{D95F9D74-E1D1-4C3C-90BC-8E0708654891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Bulle narrative : rectangle à coins arrondis 15">
            <a:extLst>
              <a:ext uri="{FF2B5EF4-FFF2-40B4-BE49-F238E27FC236}">
                <a16:creationId xmlns="" xmlns:a16="http://schemas.microsoft.com/office/drawing/2014/main" id="{9051C9FB-7F52-4903-8277-9768A0766AB5}"/>
              </a:ext>
            </a:extLst>
          </p:cNvPr>
          <p:cNvSpPr/>
          <p:nvPr/>
        </p:nvSpPr>
        <p:spPr>
          <a:xfrm>
            <a:off x="539552" y="4088472"/>
            <a:ext cx="1584176" cy="492656"/>
          </a:xfrm>
          <a:prstGeom prst="wedgeRoundRectCallout">
            <a:avLst>
              <a:gd name="adj1" fmla="val 101771"/>
              <a:gd name="adj2" fmla="val -135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passDistance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="" xmlns:a16="http://schemas.microsoft.com/office/drawing/2014/main" id="{9B6220F2-652D-4575-AF14-DF6D03193284}"/>
              </a:ext>
            </a:extLst>
          </p:cNvPr>
          <p:cNvSpPr/>
          <p:nvPr/>
        </p:nvSpPr>
        <p:spPr>
          <a:xfrm>
            <a:off x="7380312" y="3429000"/>
            <a:ext cx="136815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5CB73081-9B89-4845-90CB-7F7B0E2A0FD9}"/>
              </a:ext>
            </a:extLst>
          </p:cNvPr>
          <p:cNvCxnSpPr>
            <a:stCxn id="6" idx="1"/>
          </p:cNvCxnSpPr>
          <p:nvPr/>
        </p:nvCxnSpPr>
        <p:spPr>
          <a:xfrm flipV="1">
            <a:off x="7380312" y="1268760"/>
            <a:ext cx="1296144" cy="226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3CAC1822-5296-4822-B7B5-FDA5A03A44E4}"/>
              </a:ext>
            </a:extLst>
          </p:cNvPr>
          <p:cNvSpPr txBox="1"/>
          <p:nvPr/>
        </p:nvSpPr>
        <p:spPr>
          <a:xfrm>
            <a:off x="8345212" y="97608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North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="" xmlns:a16="http://schemas.microsoft.com/office/drawing/2014/main" id="{E4B9AE22-BE84-4B2E-AB63-FB6A50921D9B}"/>
              </a:ext>
            </a:extLst>
          </p:cNvPr>
          <p:cNvSpPr/>
          <p:nvPr/>
        </p:nvSpPr>
        <p:spPr>
          <a:xfrm>
            <a:off x="7531645" y="3125536"/>
            <a:ext cx="360040" cy="54006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C05AF9F7-BA1E-444A-B3FD-4914A734FE70}"/>
              </a:ext>
            </a:extLst>
          </p:cNvPr>
          <p:cNvSpPr txBox="1"/>
          <p:nvPr/>
        </p:nvSpPr>
        <p:spPr>
          <a:xfrm>
            <a:off x="7759698" y="2907936"/>
            <a:ext cx="1469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North orientation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91699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=""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=""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="" xmlns:a16="http://schemas.microsoft.com/office/drawing/2014/main" id="{797C909A-B56A-4FA8-A57C-BBBEE9F710FD}"/>
              </a:ext>
            </a:extLst>
          </p:cNvPr>
          <p:cNvGrpSpPr/>
          <p:nvPr/>
        </p:nvGrpSpPr>
        <p:grpSpPr>
          <a:xfrm>
            <a:off x="1940779" y="2537113"/>
            <a:ext cx="2673799" cy="2243469"/>
            <a:chOff x="1285572" y="2203131"/>
            <a:chExt cx="3237274" cy="2738038"/>
          </a:xfrm>
        </p:grpSpPr>
        <p:sp>
          <p:nvSpPr>
            <p:cNvPr id="21" name="Triangle isocèle 20">
              <a:extLst>
                <a:ext uri="{FF2B5EF4-FFF2-40B4-BE49-F238E27FC236}">
                  <a16:creationId xmlns="" xmlns:a16="http://schemas.microsoft.com/office/drawing/2014/main" id="{5DB2826C-85A6-47EE-9EC5-5A717E52D02D}"/>
                </a:ext>
              </a:extLst>
            </p:cNvPr>
            <p:cNvSpPr/>
            <p:nvPr/>
          </p:nvSpPr>
          <p:spPr>
            <a:xfrm rot="16200000">
              <a:off x="1535190" y="1953513"/>
              <a:ext cx="2738038" cy="323727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="" xmlns:a16="http://schemas.microsoft.com/office/drawing/2014/main" id="{A7D79F55-182B-4B6F-A13B-64264586CA2B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 flipV="1">
              <a:off x="1357746" y="3559065"/>
              <a:ext cx="3165100" cy="13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467544" y="5481494"/>
            <a:ext cx="40548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detects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edges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778686" y="3261070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=""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=""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24" name="Connecteur droit 23">
            <a:extLst>
              <a:ext uri="{FF2B5EF4-FFF2-40B4-BE49-F238E27FC236}">
                <a16:creationId xmlns="" xmlns:a16="http://schemas.microsoft.com/office/drawing/2014/main" id="{02A18977-8BD8-47CA-ACFC-1861DE8D2CA6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23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3741498" y="2027256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310486" y="3450168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Arc 2">
            <a:extLst>
              <a:ext uri="{FF2B5EF4-FFF2-40B4-BE49-F238E27FC236}">
                <a16:creationId xmlns="" xmlns:a16="http://schemas.microsoft.com/office/drawing/2014/main" id="{D15CF69A-5916-4DE8-9F48-1064F13D0581}"/>
              </a:ext>
            </a:extLst>
          </p:cNvPr>
          <p:cNvSpPr/>
          <p:nvPr/>
        </p:nvSpPr>
        <p:spPr>
          <a:xfrm rot="13491115">
            <a:off x="3562316" y="2593122"/>
            <a:ext cx="1713445" cy="1927867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FAF0F17A-48C7-487E-B3DC-00D4F93103C0}"/>
              </a:ext>
            </a:extLst>
          </p:cNvPr>
          <p:cNvSpPr txBox="1"/>
          <p:nvPr/>
        </p:nvSpPr>
        <p:spPr>
          <a:xfrm>
            <a:off x="2681947" y="4116249"/>
            <a:ext cx="10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start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E783FDCD-7420-44E6-8B44-F05294B876FF}"/>
              </a:ext>
            </a:extLst>
          </p:cNvPr>
          <p:cNvSpPr txBox="1"/>
          <p:nvPr/>
        </p:nvSpPr>
        <p:spPr>
          <a:xfrm>
            <a:off x="316729" y="5530285"/>
            <a:ext cx="4237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no longer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edges</a:t>
            </a:r>
            <a:endParaRPr lang="en-GB" dirty="0"/>
          </a:p>
        </p:txBody>
      </p:sp>
      <p:pic>
        <p:nvPicPr>
          <p:cNvPr id="22" name="Image 21">
            <a:extLst>
              <a:ext uri="{FF2B5EF4-FFF2-40B4-BE49-F238E27FC236}">
                <a16:creationId xmlns="" xmlns:a16="http://schemas.microsoft.com/office/drawing/2014/main" id="{CB80EAF6-3995-4BC6-896D-9AEDC2A2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53230" y="3204021"/>
            <a:ext cx="614944" cy="30499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="" xmlns:a16="http://schemas.microsoft.com/office/drawing/2014/main" id="{D5EAA002-975F-4DA1-BCC4-367F615F59A0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3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751958" y="3437711"/>
            <a:ext cx="1171970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3487304" y="2043351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3487304" y="3759279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B8FBB79D-22AF-457D-9339-A506175C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87824" y="3056906"/>
            <a:ext cx="640183" cy="4093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937851E-FA56-4918-BCB0-40CC4437D88D}"/>
              </a:ext>
            </a:extLst>
          </p:cNvPr>
          <p:cNvSpPr txBox="1"/>
          <p:nvPr/>
        </p:nvSpPr>
        <p:spPr>
          <a:xfrm>
            <a:off x="316729" y="5530285"/>
            <a:ext cx="3053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90° VS move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358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4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3209336" y="3373166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4147867" y="2479794"/>
            <a:ext cx="558544" cy="99638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4147867" y="3630189"/>
            <a:ext cx="533466" cy="113624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BE301DBF-6D5B-46FA-9E60-54CFDF2A579E}"/>
              </a:ext>
            </a:extLst>
          </p:cNvPr>
          <p:cNvSpPr/>
          <p:nvPr/>
        </p:nvSpPr>
        <p:spPr>
          <a:xfrm rot="13491115">
            <a:off x="4575240" y="1532593"/>
            <a:ext cx="3038306" cy="3681143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C72EC9A4-36AB-4043-A4CA-21A7A8286447}"/>
              </a:ext>
            </a:extLst>
          </p:cNvPr>
          <p:cNvSpPr txBox="1"/>
          <p:nvPr/>
        </p:nvSpPr>
        <p:spPr>
          <a:xfrm>
            <a:off x="4373978" y="3415693"/>
            <a:ext cx="11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entry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4290638D-12B7-43FD-B56F-9BF63DC7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20022" y="3033672"/>
            <a:ext cx="640183" cy="40935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81E1C1F8-A71F-4C6A-98E9-75AC7BF6EB98}"/>
              </a:ext>
            </a:extLst>
          </p:cNvPr>
          <p:cNvSpPr txBox="1"/>
          <p:nvPr/>
        </p:nvSpPr>
        <p:spPr>
          <a:xfrm>
            <a:off x="316729" y="5530285"/>
            <a:ext cx="3277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892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2" y="-269917"/>
            <a:ext cx="7980670" cy="1142865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5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5064249" y="2511986"/>
            <a:ext cx="520130" cy="95427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5064249" y="3645023"/>
            <a:ext cx="520130" cy="11147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4182599" y="3353521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=""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5324314" y="2511986"/>
            <a:ext cx="6449" cy="77299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5320836" y="3925288"/>
            <a:ext cx="3478" cy="8345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F9F3099A-FAFB-4EDB-A9F0-10B34BC0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97297" y="2989125"/>
            <a:ext cx="640183" cy="40935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BE2A4596-A36F-4B8F-B57B-F6302267DD91}"/>
              </a:ext>
            </a:extLst>
          </p:cNvPr>
          <p:cNvSpPr txBox="1"/>
          <p:nvPr/>
        </p:nvSpPr>
        <p:spPr>
          <a:xfrm>
            <a:off x="316729" y="5530285"/>
            <a:ext cx="343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monitors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="" xmlns:a16="http://schemas.microsoft.com/office/drawing/2014/main" id="{91A36A09-B676-4301-B522-0CFF8BCBBD83}"/>
              </a:ext>
            </a:extLst>
          </p:cNvPr>
          <p:cNvSpPr txBox="1"/>
          <p:nvPr/>
        </p:nvSpPr>
        <p:spPr>
          <a:xfrm>
            <a:off x="5277951" y="3341012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center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32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6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6156175" y="2063576"/>
            <a:ext cx="681197" cy="132621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6122168" y="3422079"/>
            <a:ext cx="792087" cy="14996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5275515" y="3203180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=""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6479012" y="2061642"/>
            <a:ext cx="1" cy="12509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6514734" y="3598892"/>
            <a:ext cx="3478" cy="132283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="" xmlns:a16="http://schemas.microsoft.com/office/drawing/2014/main" id="{BBD4164A-1B8A-40FB-81BB-614FB5493F0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F8132407-BC6B-4F85-A4CE-2DF52817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40394" y="2827132"/>
            <a:ext cx="640183" cy="4093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1C52DD18-13F1-4F68-9994-EF58964B772F}"/>
              </a:ext>
            </a:extLst>
          </p:cNvPr>
          <p:cNvSpPr txBox="1"/>
          <p:nvPr/>
        </p:nvSpPr>
        <p:spPr>
          <a:xfrm>
            <a:off x="316729" y="5530285"/>
            <a:ext cx="35405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width</a:t>
            </a:r>
            <a:r>
              <a:rPr lang="fr-FR" dirty="0"/>
              <a:t> change</a:t>
            </a:r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88B09B21-9575-4ECE-9700-6AA2EC0893D2}"/>
              </a:ext>
            </a:extLst>
          </p:cNvPr>
          <p:cNvSpPr txBox="1"/>
          <p:nvPr/>
        </p:nvSpPr>
        <p:spPr>
          <a:xfrm>
            <a:off x="5470027" y="3546408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exit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6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D5E7C2AD-3A85-424C-B284-19412178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3" y="0"/>
            <a:ext cx="7413078" cy="6928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61236"/>
              <a:gd name="adj2" fmla="val -17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915815" y="5417051"/>
            <a:ext cx="4176465" cy="106445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80491"/>
              <a:gd name="adj2" fmla="val -90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73811"/>
              <a:gd name="adj2" fmla="val 628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48608" y="4062453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904"/>
              <a:gd name="adj2" fmla="val 4620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81474"/>
              <a:gd name="adj2" fmla="val 449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65419"/>
              <a:gd name="adj2" fmla="val -50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8093"/>
              <a:gd name="adj2" fmla="val 1091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9EB2A5DD-2318-46FD-8067-A9C45F052FA0}"/>
              </a:ext>
            </a:extLst>
          </p:cNvPr>
          <p:cNvSpPr/>
          <p:nvPr/>
        </p:nvSpPr>
        <p:spPr>
          <a:xfrm>
            <a:off x="89238" y="152635"/>
            <a:ext cx="1696534" cy="462659"/>
          </a:xfrm>
          <a:prstGeom prst="wedgeRectCallout">
            <a:avLst>
              <a:gd name="adj1" fmla="val 211328"/>
              <a:gd name="adj2" fmla="val 4544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Encoders</a:t>
            </a:r>
            <a:r>
              <a:rPr lang="fr-FR" dirty="0"/>
              <a:t> power switch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603A9C06-AE5E-48A0-863A-96C65DAA56A8}"/>
              </a:ext>
            </a:extLst>
          </p:cNvPr>
          <p:cNvSpPr/>
          <p:nvPr/>
        </p:nvSpPr>
        <p:spPr>
          <a:xfrm>
            <a:off x="0" y="2683015"/>
            <a:ext cx="1696534" cy="371073"/>
          </a:xfrm>
          <a:prstGeom prst="wedgeRectCallout">
            <a:avLst>
              <a:gd name="adj1" fmla="val 78697"/>
              <a:gd name="adj2" fmla="val 89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dividers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/>
              <a:t>End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6094392" y="3217007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DD801365-92E9-4BDF-A63C-4F15F593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7777" y="2996952"/>
            <a:ext cx="614944" cy="304999"/>
          </a:xfrm>
          <a:prstGeom prst="rect">
            <a:avLst/>
          </a:prstGeom>
        </p:spPr>
      </p:pic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029EE38B-3A82-4420-8C45-6A717F9DE65C}"/>
              </a:ext>
            </a:extLst>
          </p:cNvPr>
          <p:cNvSpPr/>
          <p:nvPr/>
        </p:nvSpPr>
        <p:spPr>
          <a:xfrm rot="16200000">
            <a:off x="7283404" y="2432500"/>
            <a:ext cx="1813303" cy="190789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oneTexte 22">
            <a:extLst>
              <a:ext uri="{FF2B5EF4-FFF2-40B4-BE49-F238E27FC236}">
                <a16:creationId xmlns="" xmlns:a16="http://schemas.microsoft.com/office/drawing/2014/main" id="{69738D30-6899-4E5B-90D9-38F083295A56}"/>
              </a:ext>
            </a:extLst>
          </p:cNvPr>
          <p:cNvSpPr txBox="1"/>
          <p:nvPr/>
        </p:nvSpPr>
        <p:spPr>
          <a:xfrm>
            <a:off x="316729" y="5530285"/>
            <a:ext cx="29365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0° VS move</a:t>
            </a:r>
            <a:endParaRPr lang="en-GB" dirty="0"/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B6C14721-EEFB-4B23-9D44-D2EF03A42C1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083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E3A63517-2F14-4E90-9CA0-D64E54EA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MoveAcrossPath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13FDEA51-83F2-4A45-A76C-BF327618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passStartDistance</a:t>
            </a:r>
            <a:r>
              <a:rPr lang="fr-FR" sz="2000" dirty="0"/>
              <a:t>: maximum distance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northOrientation</a:t>
            </a:r>
            <a:r>
              <a:rPr lang="fr-FR" sz="2000" dirty="0"/>
              <a:t>: go </a:t>
            </a:r>
            <a:r>
              <a:rPr lang="fr-FR" sz="2000" dirty="0" err="1"/>
              <a:t>thru</a:t>
            </a:r>
            <a:r>
              <a:rPr lang="fr-FR" sz="2000" dirty="0"/>
              <a:t>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EchoToGet</a:t>
            </a:r>
            <a:r>
              <a:rPr lang="fr-FR" sz="2000" dirty="0"/>
              <a:t>: minimum front </a:t>
            </a:r>
            <a:r>
              <a:rPr lang="fr-FR" sz="2000" dirty="0" err="1"/>
              <a:t>echo</a:t>
            </a:r>
            <a:r>
              <a:rPr lang="fr-FR" sz="2000" dirty="0"/>
              <a:t> distance over </a:t>
            </a:r>
            <a:r>
              <a:rPr lang="fr-FR" sz="2000" dirty="0" err="1"/>
              <a:t>that</a:t>
            </a:r>
            <a:r>
              <a:rPr lang="fr-FR" sz="2000" dirty="0"/>
              <a:t> robot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beyond</a:t>
            </a:r>
            <a:r>
              <a:rPr lang="fr-FR" sz="2000" dirty="0"/>
              <a:t>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Width</a:t>
            </a:r>
            <a:r>
              <a:rPr lang="fr-FR" sz="2000" dirty="0"/>
              <a:t>: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width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sonar point of vue (</a:t>
            </a:r>
            <a:r>
              <a:rPr lang="fr-FR" sz="2000" dirty="0" err="1"/>
              <a:t>side</a:t>
            </a:r>
            <a:r>
              <a:rPr lang="fr-FR" sz="2000" dirty="0"/>
              <a:t> </a:t>
            </a:r>
            <a:r>
              <a:rPr lang="fr-FR" sz="2000" dirty="0" err="1"/>
              <a:t>oriented</a:t>
            </a:r>
            <a:r>
              <a:rPr lang="fr-FR" sz="20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startToEntryDistance</a:t>
            </a:r>
            <a:r>
              <a:rPr lang="fr-FR" sz="2000" dirty="0"/>
              <a:t>: maximum distance </a:t>
            </a:r>
            <a:r>
              <a:rPr lang="fr-FR" sz="2000" dirty="0" err="1"/>
              <a:t>between</a:t>
            </a:r>
            <a:r>
              <a:rPr lang="fr-FR" sz="2000" dirty="0"/>
              <a:t> the start and entry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reqMove</a:t>
            </a:r>
            <a:r>
              <a:rPr lang="fr-FR" sz="2000" dirty="0"/>
              <a:t>: distance to move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exit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Lenght</a:t>
            </a:r>
            <a:r>
              <a:rPr lang="fr-FR" sz="2000" dirty="0"/>
              <a:t>: distance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pass</a:t>
            </a:r>
            <a:r>
              <a:rPr lang="fr-FR" sz="2000" dirty="0"/>
              <a:t> entry and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smtClean="0"/>
              <a:t>exit (sonar </a:t>
            </a:r>
            <a:r>
              <a:rPr lang="fr-FR" sz="2000" dirty="0" err="1" smtClean="0"/>
              <a:t>beam</a:t>
            </a:r>
            <a:r>
              <a:rPr lang="fr-FR" sz="2000" dirty="0" smtClean="0"/>
              <a:t> point of </a:t>
            </a:r>
            <a:r>
              <a:rPr lang="fr-FR" sz="2000" dirty="0" err="1"/>
              <a:t>v</a:t>
            </a:r>
            <a:r>
              <a:rPr lang="fr-FR" sz="2000" dirty="0" err="1" smtClean="0"/>
              <a:t>iew</a:t>
            </a:r>
            <a:r>
              <a:rPr lang="fr-FR" sz="2000" dirty="0" smtClean="0"/>
              <a:t>)</a:t>
            </a:r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50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49006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Sonar </a:t>
            </a:r>
            <a:r>
              <a:rPr lang="fr-FR" dirty="0" err="1" smtClean="0"/>
              <a:t>Beam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52736"/>
            <a:ext cx="3993656" cy="534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51520" y="1124744"/>
                <a:ext cx="39604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At D=W/2=39cm </a:t>
                </a:r>
                <a:r>
                  <a:rPr lang="el-GR" dirty="0" smtClean="0"/>
                  <a:t>ϴ</a:t>
                </a:r>
                <a:r>
                  <a:rPr lang="fr-FR" dirty="0"/>
                  <a:t> </a:t>
                </a:r>
                <a:r>
                  <a:rPr lang="fr-FR" dirty="0" err="1" smtClean="0"/>
                  <a:t>atan</a:t>
                </a:r>
                <a:r>
                  <a:rPr lang="fr-FR" dirty="0" smtClean="0"/>
                  <a:t>(17,5/39)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25°</m:t>
                    </m:r>
                  </m:oMath>
                </a14:m>
                <a:endParaRPr lang="fr-FR" dirty="0" smtClean="0"/>
              </a:p>
              <a:p>
                <a:r>
                  <a:rPr lang="fr-FR" dirty="0" smtClean="0"/>
                  <a:t>A W=78cm x L=32cm </a:t>
                </a:r>
                <a:r>
                  <a:rPr lang="fr-FR" dirty="0" err="1" smtClean="0"/>
                  <a:t>width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door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in the middle as L + W x sin(25°) </a:t>
                </a:r>
                <a:r>
                  <a:rPr lang="fr-FR" dirty="0" err="1" smtClean="0"/>
                  <a:t>width</a:t>
                </a:r>
                <a:r>
                  <a:rPr lang="fr-FR" dirty="0" smtClean="0"/>
                  <a:t> &gt;= 65cm</a:t>
                </a:r>
                <a:endParaRPr lang="en-GB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124744"/>
                <a:ext cx="396044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231" t="-2551" b="-7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361417"/>
              </p:ext>
            </p:extLst>
          </p:nvPr>
        </p:nvGraphicFramePr>
        <p:xfrm>
          <a:off x="395536" y="2780928"/>
          <a:ext cx="320410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034"/>
                <a:gridCol w="1068034"/>
                <a:gridCol w="1068034"/>
              </a:tblGrid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Distance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Width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Angle</a:t>
                      </a:r>
                      <a:endParaRPr lang="en-GB" dirty="0"/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25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30°</a:t>
                      </a:r>
                      <a:endParaRPr lang="en-GB" dirty="0"/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23°</a:t>
                      </a:r>
                      <a:endParaRPr lang="en-GB" dirty="0"/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19°</a:t>
                      </a:r>
                      <a:endParaRPr lang="en-GB" dirty="0"/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150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16°</a:t>
                      </a:r>
                      <a:endParaRPr lang="en-GB" dirty="0"/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200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11°</a:t>
                      </a:r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250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7°</a:t>
                      </a:r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300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4°</a:t>
                      </a:r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350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2°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428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 </a:t>
            </a:r>
            <a:r>
              <a:rPr lang="fr-FR" dirty="0" err="1" smtClean="0"/>
              <a:t>accross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> Code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err="1" smtClean="0"/>
              <a:t>passMonitorStepID</a:t>
            </a:r>
            <a:r>
              <a:rPr lang="en-GB" sz="2000" dirty="0" smtClean="0"/>
              <a:t>:  0xYZ</a:t>
            </a:r>
          </a:p>
          <a:p>
            <a:r>
              <a:rPr lang="fr-FR" sz="2000" dirty="0" smtClean="0"/>
              <a:t>Y bit (</a:t>
            </a:r>
            <a:r>
              <a:rPr lang="fr-FR" sz="2000" dirty="0" err="1" smtClean="0"/>
              <a:t>interrupt</a:t>
            </a:r>
            <a:r>
              <a:rPr lang="fr-FR" sz="2000" dirty="0" smtClean="0"/>
              <a:t>(7),</a:t>
            </a:r>
            <a:r>
              <a:rPr lang="fr-FR" sz="2000" dirty="0" err="1" smtClean="0"/>
              <a:t>request</a:t>
            </a:r>
            <a:r>
              <a:rPr lang="fr-FR" sz="2000" dirty="0" smtClean="0"/>
              <a:t>(6),, </a:t>
            </a:r>
            <a:r>
              <a:rPr lang="fr-FR" sz="2000" dirty="0" err="1" smtClean="0"/>
              <a:t>skipStep</a:t>
            </a:r>
            <a:r>
              <a:rPr lang="fr-FR" sz="2000" smtClean="0"/>
              <a:t>(4))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20303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589201B-4872-49CF-B503-243C107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cases</a:t>
            </a:r>
            <a:endParaRPr lang="en-GB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="" xmlns:a16="http://schemas.microsoft.com/office/drawing/2014/main" id="{D127E0FF-EDDF-4339-979F-ACC22F5CB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337918"/>
              </p:ext>
            </p:extLst>
          </p:nvPr>
        </p:nvGraphicFramePr>
        <p:xfrm>
          <a:off x="539552" y="1600200"/>
          <a:ext cx="814724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="" xmlns:a16="http://schemas.microsoft.com/office/drawing/2014/main" val="588402538"/>
                    </a:ext>
                  </a:extLst>
                </a:gridCol>
                <a:gridCol w="2561416">
                  <a:extLst>
                    <a:ext uri="{9D8B030D-6E8A-4147-A177-3AD203B41FA5}">
                      <a16:colId xmlns="" xmlns:a16="http://schemas.microsoft.com/office/drawing/2014/main" val="3684887552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410525548"/>
                    </a:ext>
                  </a:extLst>
                </a:gridCol>
                <a:gridCol w="833224">
                  <a:extLst>
                    <a:ext uri="{9D8B030D-6E8A-4147-A177-3AD203B41FA5}">
                      <a16:colId xmlns="" xmlns:a16="http://schemas.microsoft.com/office/drawing/2014/main" val="1184173476"/>
                    </a:ext>
                  </a:extLst>
                </a:gridCol>
                <a:gridCol w="2458616">
                  <a:extLst>
                    <a:ext uri="{9D8B030D-6E8A-4147-A177-3AD203B41FA5}">
                      <a16:colId xmlns="" xmlns:a16="http://schemas.microsoft.com/office/drawing/2014/main" val="1589163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Sub</a:t>
                      </a:r>
                      <a:r>
                        <a:rPr lang="fr-FR" dirty="0"/>
                        <a:t>-case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30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not </a:t>
                      </a:r>
                      <a:r>
                        <a:rPr lang="fr-FR" sz="1400" dirty="0" err="1"/>
                        <a:t>started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Echo </a:t>
                      </a:r>
                      <a:r>
                        <a:rPr lang="fr-FR" sz="1400" dirty="0" err="1"/>
                        <a:t>already</a:t>
                      </a:r>
                      <a:r>
                        <a:rPr lang="fr-FR" sz="1400" dirty="0"/>
                        <a:t> over </a:t>
                      </a:r>
                      <a:r>
                        <a:rPr lang="fr-FR" sz="1400" dirty="0" err="1"/>
                        <a:t>echoToGet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Skip </a:t>
                      </a:r>
                      <a:r>
                        <a:rPr lang="fr-FR" sz="1400" dirty="0" err="1"/>
                        <a:t>step</a:t>
                      </a:r>
                      <a:r>
                        <a:rPr lang="fr-FR" sz="1400" dirty="0"/>
                        <a:t> 1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36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3515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535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04006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230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996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263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200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391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="" xmlns:a16="http://schemas.microsoft.com/office/drawing/2014/main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="" xmlns:a16="http://schemas.microsoft.com/office/drawing/2014/main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66B25064-913B-4B56-8ABD-BEE66F4B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1" y="-417825"/>
            <a:ext cx="8375981" cy="7275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5736" y="1739183"/>
            <a:ext cx="2016224" cy="504056"/>
          </a:xfrm>
          <a:prstGeom prst="wedgeRectCallout">
            <a:avLst>
              <a:gd name="adj1" fmla="val 95111"/>
              <a:gd name="adj2" fmla="val 245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757906" y="1724260"/>
            <a:ext cx="2016224" cy="504056"/>
          </a:xfrm>
          <a:prstGeom prst="wedgeRectCallout">
            <a:avLst>
              <a:gd name="adj1" fmla="val 14999"/>
              <a:gd name="adj2" fmla="val 2905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7784" y="6021288"/>
            <a:ext cx="2016224" cy="504056"/>
          </a:xfrm>
          <a:prstGeom prst="wedgeRectCallout">
            <a:avLst>
              <a:gd name="adj1" fmla="val 73497"/>
              <a:gd name="adj2" fmla="val -2019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966883" y="3572204"/>
            <a:ext cx="3058114" cy="228245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79712" y="4246191"/>
            <a:ext cx="2016224" cy="504056"/>
          </a:xfrm>
          <a:prstGeom prst="wedgeRectCallout">
            <a:avLst>
              <a:gd name="adj1" fmla="val 78058"/>
              <a:gd name="adj2" fmla="val 16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62" y="-168976"/>
            <a:ext cx="2592288" cy="16174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331640" y="163683"/>
            <a:ext cx="1944216" cy="504056"/>
          </a:xfrm>
          <a:prstGeom prst="wedgeRectCallout">
            <a:avLst>
              <a:gd name="adj1" fmla="val 182886"/>
              <a:gd name="adj2" fmla="val 857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90155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ZoneTexte 46"/>
          <p:cNvSpPr txBox="1"/>
          <p:nvPr/>
        </p:nvSpPr>
        <p:spPr>
          <a:xfrm>
            <a:off x="1136059" y="6499570"/>
            <a:ext cx="6673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FF0000"/>
                </a:solidFill>
              </a:rPr>
              <a:t>β</a:t>
            </a:r>
            <a:r>
              <a:rPr lang="fr-FR" sz="2000" dirty="0" smtClean="0"/>
              <a:t>: </a:t>
            </a:r>
            <a:r>
              <a:rPr lang="en-GB" sz="2000" dirty="0" smtClean="0"/>
              <a:t>bias between  robot theoretical X orientation and actual one</a:t>
            </a:r>
            <a:endParaRPr lang="en-GB" sz="20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650242" y="297009"/>
            <a:ext cx="3411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North</a:t>
            </a:r>
            <a:r>
              <a:rPr lang="fr-FR" sz="2800" dirty="0" smtClean="0"/>
              <a:t> </a:t>
            </a:r>
            <a:r>
              <a:rPr lang="fr-FR" sz="2800" dirty="0"/>
              <a:t>orientation </a:t>
            </a:r>
            <a:r>
              <a:rPr lang="fr-FR" sz="2800" dirty="0" err="1"/>
              <a:t>bias</a:t>
            </a:r>
            <a:endParaRPr lang="en-GB" sz="2800" b="1" dirty="0"/>
          </a:p>
        </p:txBody>
      </p:sp>
      <p:sp>
        <p:nvSpPr>
          <p:cNvPr id="37" name="Pentagone 36"/>
          <p:cNvSpPr/>
          <p:nvPr/>
        </p:nvSpPr>
        <p:spPr>
          <a:xfrm rot="313319">
            <a:off x="1665768" y="351280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" name="Connecteur droit avec flèche 2"/>
          <p:cNvCxnSpPr>
            <a:stCxn id="37" idx="1"/>
          </p:cNvCxnSpPr>
          <p:nvPr/>
        </p:nvCxnSpPr>
        <p:spPr>
          <a:xfrm flipV="1">
            <a:off x="1667561" y="3601152"/>
            <a:ext cx="4200533" cy="1634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37" idx="1"/>
          </p:cNvCxnSpPr>
          <p:nvPr/>
        </p:nvCxnSpPr>
        <p:spPr>
          <a:xfrm>
            <a:off x="1667561" y="3617495"/>
            <a:ext cx="4145283" cy="399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859982" y="358470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β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Arc 7"/>
          <p:cNvSpPr/>
          <p:nvPr/>
        </p:nvSpPr>
        <p:spPr>
          <a:xfrm>
            <a:off x="3767827" y="3617495"/>
            <a:ext cx="45719" cy="3365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23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175">
            <a:off x="4399997" y="2260844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29"/>
          <p:cNvCxnSpPr/>
          <p:nvPr/>
        </p:nvCxnSpPr>
        <p:spPr>
          <a:xfrm flipV="1">
            <a:off x="683568" y="2207757"/>
            <a:ext cx="4676724" cy="4100352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2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Localization</a:t>
            </a:r>
            <a:r>
              <a:rPr lang="fr-FR" sz="2800" b="1" dirty="0" smtClean="0"/>
              <a:t>: </a:t>
            </a:r>
            <a:r>
              <a:rPr lang="fr-FR" sz="2800" b="1" dirty="0" err="1" smtClean="0"/>
              <a:t>Step</a:t>
            </a:r>
            <a:r>
              <a:rPr lang="fr-FR" sz="2800" b="1" dirty="0" smtClean="0"/>
              <a:t> 1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26092" y="721522"/>
            <a:ext cx="7961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Particles</a:t>
            </a:r>
            <a:r>
              <a:rPr lang="fr-FR" dirty="0" smtClean="0"/>
              <a:t> are </a:t>
            </a:r>
            <a:r>
              <a:rPr lang="fr-FR" dirty="0" err="1" smtClean="0"/>
              <a:t>randomly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all over the graph,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a </a:t>
            </a:r>
            <a:r>
              <a:rPr lang="fr-FR" dirty="0" err="1"/>
              <a:t>r</a:t>
            </a:r>
            <a:r>
              <a:rPr lang="fr-FR" dirty="0" err="1" smtClean="0"/>
              <a:t>amdom</a:t>
            </a:r>
            <a:r>
              <a:rPr lang="fr-FR" dirty="0" smtClean="0"/>
              <a:t> </a:t>
            </a:r>
            <a:r>
              <a:rPr lang="fr-FR" dirty="0" err="1" smtClean="0"/>
              <a:t>gaussian</a:t>
            </a:r>
            <a:r>
              <a:rPr lang="fr-FR" dirty="0" smtClean="0"/>
              <a:t> distribution </a:t>
            </a:r>
            <a:r>
              <a:rPr lang="fr-FR" dirty="0" err="1" smtClean="0"/>
              <a:t>around</a:t>
            </a:r>
            <a:r>
              <a:rPr lang="fr-FR" dirty="0" smtClean="0"/>
              <a:t> X </a:t>
            </a:r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15" name="Pentagone 14"/>
          <p:cNvSpPr/>
          <p:nvPr/>
        </p:nvSpPr>
        <p:spPr>
          <a:xfrm rot="19490230">
            <a:off x="4600904" y="3291496"/>
            <a:ext cx="864096" cy="288032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37" name="Pentagone 36"/>
          <p:cNvSpPr/>
          <p:nvPr/>
        </p:nvSpPr>
        <p:spPr>
          <a:xfrm rot="313319"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986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lipse 22"/>
          <p:cNvSpPr/>
          <p:nvPr/>
        </p:nvSpPr>
        <p:spPr>
          <a:xfrm>
            <a:off x="5580112" y="3068959"/>
            <a:ext cx="2280548" cy="2875341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llipse 3"/>
          <p:cNvSpPr/>
          <p:nvPr/>
        </p:nvSpPr>
        <p:spPr>
          <a:xfrm>
            <a:off x="2921401" y="2882355"/>
            <a:ext cx="3168353" cy="2304256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475251"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2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11560" y="692696"/>
            <a:ext cx="7772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360° Scan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endParaRPr lang="fr-FR" dirty="0" smtClean="0"/>
          </a:p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more </a:t>
            </a:r>
            <a:r>
              <a:rPr lang="fr-FR" dirty="0" err="1" smtClean="0"/>
              <a:t>likely</a:t>
            </a:r>
            <a:r>
              <a:rPr lang="fr-FR" dirty="0" smtClean="0"/>
              <a:t> positions are </a:t>
            </a:r>
            <a:r>
              <a:rPr lang="fr-FR" dirty="0" err="1" smtClean="0"/>
              <a:t>applied</a:t>
            </a:r>
            <a:r>
              <a:rPr lang="fr-FR" dirty="0" smtClean="0"/>
              <a:t> to </a:t>
            </a:r>
            <a:r>
              <a:rPr lang="fr-FR" dirty="0" err="1" smtClean="0"/>
              <a:t>particles</a:t>
            </a:r>
            <a:r>
              <a:rPr lang="fr-FR" dirty="0"/>
              <a:t> </a:t>
            </a:r>
            <a:r>
              <a:rPr lang="fr-FR" dirty="0" err="1" smtClean="0"/>
              <a:t>filter</a:t>
            </a:r>
            <a:endParaRPr lang="fr-FR" dirty="0" smtClean="0"/>
          </a:p>
          <a:p>
            <a:r>
              <a:rPr lang="fr-FR" dirty="0" smtClean="0"/>
              <a:t>The robot position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estimated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at the </a:t>
            </a:r>
            <a:r>
              <a:rPr lang="fr-FR" dirty="0" err="1" smtClean="0"/>
              <a:t>highest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probability</a:t>
            </a:r>
            <a:endParaRPr lang="fr-FR" dirty="0" smtClean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2" name="Étoile à 4 branches 1"/>
          <p:cNvSpPr/>
          <p:nvPr/>
        </p:nvSpPr>
        <p:spPr>
          <a:xfrm>
            <a:off x="3491880" y="3861048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3460474" y="4301804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3796680" y="41658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092280" y="540229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2987824" y="3285146"/>
            <a:ext cx="504056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28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lipse 24"/>
          <p:cNvSpPr/>
          <p:nvPr/>
        </p:nvSpPr>
        <p:spPr>
          <a:xfrm>
            <a:off x="7423963" y="5596211"/>
            <a:ext cx="796280" cy="64496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6789998" y="3902290"/>
            <a:ext cx="1321076" cy="1244539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3843046" y="3966838"/>
            <a:ext cx="2946952" cy="1944216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2600619">
            <a:off x="4618146" y="3356992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3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83568" y="980728"/>
            <a:ext cx="404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Robot move in a direction </a:t>
            </a:r>
          </a:p>
          <a:p>
            <a:r>
              <a:rPr lang="fr-FR" dirty="0" smtClean="0"/>
              <a:t>Move </a:t>
            </a:r>
            <a:r>
              <a:rPr lang="fr-FR" dirty="0" err="1" smtClean="0"/>
              <a:t>particle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(P1 move to P’1)</a:t>
            </a:r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endParaRPr lang="fr-FR" dirty="0" smtClean="0"/>
          </a:p>
        </p:txBody>
      </p:sp>
      <p:sp>
        <p:nvSpPr>
          <p:cNvPr id="2" name="Étoile à 4 branches 1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688939" y="5943492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7555775" y="413837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Pentagone 19"/>
          <p:cNvSpPr/>
          <p:nvPr/>
        </p:nvSpPr>
        <p:spPr>
          <a:xfrm rot="2600619">
            <a:off x="6081456" y="4745709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Robot</a:t>
            </a:r>
            <a:endParaRPr lang="en-GB" dirty="0"/>
          </a:p>
        </p:txBody>
      </p:sp>
      <p:sp>
        <p:nvSpPr>
          <p:cNvPr id="21" name="Pentagone 20"/>
          <p:cNvSpPr/>
          <p:nvPr/>
        </p:nvSpPr>
        <p:spPr>
          <a:xfrm rot="21197884"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2987824" y="3285146"/>
            <a:ext cx="504056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437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5356436" y="4421870"/>
            <a:ext cx="1740971" cy="1447501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16417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4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77033" y="674112"/>
            <a:ext cx="7825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360° Scan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more </a:t>
            </a:r>
            <a:r>
              <a:rPr lang="fr-FR" dirty="0" err="1"/>
              <a:t>likely</a:t>
            </a:r>
            <a:r>
              <a:rPr lang="fr-FR" dirty="0"/>
              <a:t> positions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r>
              <a:rPr lang="fr-FR" dirty="0"/>
              <a:t>The robot </a:t>
            </a:r>
            <a:r>
              <a:rPr lang="fr-FR" dirty="0" smtClean="0"/>
              <a:t>position P2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at the </a:t>
            </a:r>
            <a:r>
              <a:rPr lang="fr-FR" dirty="0" err="1"/>
              <a:t>highest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r>
              <a:rPr lang="fr-FR" dirty="0" smtClean="0"/>
              <a:t>If P’1 and P2 close </a:t>
            </a:r>
            <a:r>
              <a:rPr lang="fr-FR" dirty="0" err="1" smtClean="0"/>
              <a:t>enough</a:t>
            </a:r>
            <a:r>
              <a:rPr lang="fr-FR" dirty="0" smtClean="0"/>
              <a:t> robot </a:t>
            </a:r>
            <a:r>
              <a:rPr lang="fr-FR" dirty="0" err="1" smtClean="0"/>
              <a:t>localized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 </a:t>
            </a:r>
            <a:r>
              <a:rPr lang="fr-FR" dirty="0" err="1" smtClean="0"/>
              <a:t>loop</a:t>
            </a:r>
            <a:endParaRPr lang="en-GB" dirty="0"/>
          </a:p>
        </p:txBody>
      </p:sp>
      <p:sp>
        <p:nvSpPr>
          <p:cNvPr id="18" name="Étoile à 4 branches 17"/>
          <p:cNvSpPr/>
          <p:nvPr/>
        </p:nvSpPr>
        <p:spPr>
          <a:xfrm>
            <a:off x="7713168" y="5869371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Pentagone 20"/>
          <p:cNvSpPr/>
          <p:nvPr/>
        </p:nvSpPr>
        <p:spPr>
          <a:xfrm rot="21191114"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Étoile à 4 branches 21"/>
          <p:cNvSpPr/>
          <p:nvPr/>
        </p:nvSpPr>
        <p:spPr>
          <a:xfrm>
            <a:off x="5598508" y="5666409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Étoile à 4 branches 22"/>
          <p:cNvSpPr/>
          <p:nvPr/>
        </p:nvSpPr>
        <p:spPr>
          <a:xfrm>
            <a:off x="5652120" y="4886738"/>
            <a:ext cx="266328" cy="288356"/>
          </a:xfrm>
          <a:prstGeom prst="star4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Étoile à 4 branches 23"/>
          <p:cNvSpPr/>
          <p:nvPr/>
        </p:nvSpPr>
        <p:spPr>
          <a:xfrm>
            <a:off x="7491772" y="4590160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Étoile à 4 branches 24"/>
          <p:cNvSpPr/>
          <p:nvPr/>
        </p:nvSpPr>
        <p:spPr>
          <a:xfrm>
            <a:off x="7358608" y="3718656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Étoile à 4 branches 25"/>
          <p:cNvSpPr/>
          <p:nvPr/>
        </p:nvSpPr>
        <p:spPr>
          <a:xfrm>
            <a:off x="6831080" y="4457353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Étoile à 4 branches 26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Étoile à 4 branches 27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Étoile à 4 branches 29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4618872" y="4706073"/>
            <a:ext cx="1512168" cy="5849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à coins arrondis 3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5255236" y="4264381"/>
            <a:ext cx="604991" cy="431886"/>
          </a:xfrm>
          <a:prstGeom prst="wedgeRoundRectCallout">
            <a:avLst>
              <a:gd name="adj1" fmla="val 30750"/>
              <a:gd name="adj2" fmla="val 83256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3052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Automate: les actions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(</a:t>
            </a:r>
            <a:r>
              <a:rPr lang="fr-FR" dirty="0" err="1" smtClean="0"/>
              <a:t>NorthAlign,retcode</a:t>
            </a:r>
            <a:r>
              <a:rPr lang="fr-FR" dirty="0" smtClean="0"/>
              <a:t>)</a:t>
            </a:r>
          </a:p>
          <a:p>
            <a:r>
              <a:rPr lang="fr-FR" dirty="0" smtClean="0"/>
              <a:t>(Move ,</a:t>
            </a:r>
            <a:r>
              <a:rPr lang="fr-FR" dirty="0" err="1"/>
              <a:t>retcode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Rotate,retcode</a:t>
            </a:r>
            <a:r>
              <a:rPr lang="fr-FR" dirty="0" smtClean="0"/>
              <a:t>)</a:t>
            </a:r>
          </a:p>
          <a:p>
            <a:r>
              <a:rPr lang="fr-FR" dirty="0"/>
              <a:t>(</a:t>
            </a:r>
            <a:r>
              <a:rPr lang="fr-FR" dirty="0" smtClean="0"/>
              <a:t>Scan360,retcode)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pingFB,retcode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021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Automaton</a:t>
            </a:r>
            <a:r>
              <a:rPr lang="fr-FR" dirty="0" smtClean="0"/>
              <a:t> : </a:t>
            </a:r>
            <a:r>
              <a:rPr lang="fr-FR" dirty="0" err="1" smtClean="0"/>
              <a:t>localization</a:t>
            </a:r>
            <a:endParaRPr lang="en-GB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1876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9878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4701144" y="3468098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4550956" y="4617132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Tar,Loc,NOr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9" name="Arc 8"/>
          <p:cNvSpPr/>
          <p:nvPr/>
        </p:nvSpPr>
        <p:spPr>
          <a:xfrm rot="10562228">
            <a:off x="3535345" y="3360749"/>
            <a:ext cx="1929292" cy="1324633"/>
          </a:xfrm>
          <a:prstGeom prst="arc">
            <a:avLst/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3707904" y="4180438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(Scan,1)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967088" y="3110999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(Scan,0)</a:t>
            </a:r>
            <a:endParaRPr lang="en-GB" dirty="0"/>
          </a:p>
        </p:txBody>
      </p:sp>
      <p:cxnSp>
        <p:nvCxnSpPr>
          <p:cNvPr id="13" name="Connecteur droit avec flèche 12"/>
          <p:cNvCxnSpPr>
            <a:stCxn id="5" idx="3"/>
          </p:cNvCxnSpPr>
          <p:nvPr/>
        </p:nvCxnSpPr>
        <p:spPr>
          <a:xfrm>
            <a:off x="4067944" y="3681028"/>
            <a:ext cx="633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3"/>
            <a:endCxn id="5" idx="1"/>
          </p:cNvCxnSpPr>
          <p:nvPr/>
        </p:nvCxnSpPr>
        <p:spPr>
          <a:xfrm>
            <a:off x="2267744" y="368102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7723878">
            <a:off x="1362693" y="2582182"/>
            <a:ext cx="2600658" cy="11333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1880020" y="2498835"/>
            <a:ext cx="10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(Move,0)</a:t>
            </a:r>
            <a:endParaRPr lang="en-GB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6356756" y="3433485"/>
            <a:ext cx="123958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Lost,NLo,Scan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0" name="Arc 19"/>
          <p:cNvSpPr/>
          <p:nvPr/>
        </p:nvSpPr>
        <p:spPr>
          <a:xfrm rot="19457130">
            <a:off x="5110671" y="3289469"/>
            <a:ext cx="1800200" cy="1296144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5329984" y="2884740"/>
            <a:ext cx="118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(Rotate,-1)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196704" y="3311115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(NOr,0)</a:t>
            </a:r>
            <a:endParaRPr lang="en-GB" dirty="0"/>
          </a:p>
        </p:txBody>
      </p:sp>
      <p:sp>
        <p:nvSpPr>
          <p:cNvPr id="23" name="Arc 22"/>
          <p:cNvSpPr/>
          <p:nvPr/>
        </p:nvSpPr>
        <p:spPr>
          <a:xfrm rot="8224088">
            <a:off x="2768670" y="386746"/>
            <a:ext cx="4702674" cy="4878829"/>
          </a:xfrm>
          <a:prstGeom prst="arc">
            <a:avLst>
              <a:gd name="adj1" fmla="val 15770881"/>
              <a:gd name="adj2" fmla="val 0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4748258" y="5229200"/>
            <a:ext cx="93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(NOr,-1)</a:t>
            </a:r>
            <a:endParaRPr lang="en-GB" dirty="0"/>
          </a:p>
        </p:txBody>
      </p:sp>
      <p:sp>
        <p:nvSpPr>
          <p:cNvPr id="25" name="ZoneTexte 24"/>
          <p:cNvSpPr txBox="1"/>
          <p:nvPr/>
        </p:nvSpPr>
        <p:spPr>
          <a:xfrm>
            <a:off x="4190733" y="2314169"/>
            <a:ext cx="11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(Rotate,0)</a:t>
            </a:r>
            <a:endParaRPr lang="en-GB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2915816" y="2159874"/>
            <a:ext cx="115437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Loc,NLo,Mov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7" name="Arc 26"/>
          <p:cNvSpPr/>
          <p:nvPr/>
        </p:nvSpPr>
        <p:spPr>
          <a:xfrm rot="19457130">
            <a:off x="4529983" y="1578248"/>
            <a:ext cx="2301930" cy="4619612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ZoneTexte 27"/>
          <p:cNvSpPr txBox="1"/>
          <p:nvPr/>
        </p:nvSpPr>
        <p:spPr>
          <a:xfrm>
            <a:off x="5730409" y="2054222"/>
            <a:ext cx="110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(Move,-1)</a:t>
            </a:r>
            <a:endParaRPr lang="en-GB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1727684" y="4517461"/>
            <a:ext cx="118813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Lock,NLo,rest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2125665" y="4033806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(NOr,11)</a:t>
            </a:r>
            <a:endParaRPr lang="en-GB" dirty="0"/>
          </a:p>
        </p:txBody>
      </p:sp>
      <p:sp>
        <p:nvSpPr>
          <p:cNvPr id="33" name="Forme libre 32"/>
          <p:cNvSpPr/>
          <p:nvPr/>
        </p:nvSpPr>
        <p:spPr>
          <a:xfrm>
            <a:off x="1645920" y="3972154"/>
            <a:ext cx="494296" cy="568689"/>
          </a:xfrm>
          <a:custGeom>
            <a:avLst/>
            <a:gdLst>
              <a:gd name="connsiteX0" fmla="*/ 0 w 494296"/>
              <a:gd name="connsiteY0" fmla="*/ 0 h 568689"/>
              <a:gd name="connsiteX1" fmla="*/ 409651 w 494296"/>
              <a:gd name="connsiteY1" fmla="*/ 468172 h 568689"/>
              <a:gd name="connsiteX2" fmla="*/ 490118 w 494296"/>
              <a:gd name="connsiteY2" fmla="*/ 534009 h 56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296" h="568689">
                <a:moveTo>
                  <a:pt x="0" y="0"/>
                </a:moveTo>
                <a:cubicBezTo>
                  <a:pt x="163982" y="189585"/>
                  <a:pt x="327965" y="379171"/>
                  <a:pt x="409651" y="468172"/>
                </a:cubicBezTo>
                <a:cubicBezTo>
                  <a:pt x="491337" y="557173"/>
                  <a:pt x="502310" y="605941"/>
                  <a:pt x="490118" y="53400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/>
          <p:nvPr/>
        </p:nvSpPr>
        <p:spPr>
          <a:xfrm rot="14169089">
            <a:off x="1161271" y="1776217"/>
            <a:ext cx="2453942" cy="36098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95536" y="2479264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(Move,11)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4748258" y="3994580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(Det,1)</a:t>
            </a:r>
            <a:endParaRPr lang="en-GB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5329984" y="4060332"/>
            <a:ext cx="0" cy="4571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782608" y="3152556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</a:t>
            </a:r>
            <a:r>
              <a:rPr lang="fr-FR" dirty="0" smtClean="0"/>
              <a:t>Det,0)</a:t>
            </a:r>
            <a:endParaRPr lang="en-GB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4242548" y="2662839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loc,Det,NOr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H="1" flipV="1">
            <a:off x="5241204" y="3166895"/>
            <a:ext cx="439745" cy="827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25" idx="2"/>
          </p:cNvCxnSpPr>
          <p:nvPr/>
        </p:nvCxnSpPr>
        <p:spPr>
          <a:xfrm flipH="1" flipV="1">
            <a:off x="4067944" y="2238888"/>
            <a:ext cx="680314" cy="4446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1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1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33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localy</a:t>
            </a:r>
            <a:r>
              <a:rPr lang="fr-FR" dirty="0" smtClean="0"/>
              <a:t> </a:t>
            </a:r>
            <a:r>
              <a:rPr lang="fr-FR" dirty="0" err="1" smtClean="0"/>
              <a:t>spreaded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the </a:t>
            </a:r>
            <a:r>
              <a:rPr lang="fr-FR" dirty="0" err="1" smtClean="0"/>
              <a:t>determined</a:t>
            </a:r>
            <a:r>
              <a:rPr lang="fr-FR" dirty="0" smtClean="0"/>
              <a:t> position</a:t>
            </a:r>
          </a:p>
          <a:p>
            <a:r>
              <a:rPr lang="fr-FR" dirty="0" smtClean="0"/>
              <a:t>Location (</a:t>
            </a:r>
            <a:r>
              <a:rPr lang="fr-FR" dirty="0" err="1" smtClean="0"/>
              <a:t>x,y,heading</a:t>
            </a:r>
            <a:r>
              <a:rPr lang="fr-FR" dirty="0" smtClean="0"/>
              <a:t>) </a:t>
            </a:r>
            <a:r>
              <a:rPr lang="fr-FR" dirty="0" err="1" smtClean="0"/>
              <a:t>normaly</a:t>
            </a:r>
            <a:r>
              <a:rPr lang="fr-FR" dirty="0" smtClean="0"/>
              <a:t> </a:t>
            </a:r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around</a:t>
            </a:r>
            <a:r>
              <a:rPr lang="fr-FR" dirty="0" smtClean="0"/>
              <a:t> the </a:t>
            </a:r>
            <a:r>
              <a:rPr lang="fr-FR" dirty="0" err="1" smtClean="0"/>
              <a:t>determinated</a:t>
            </a:r>
            <a:r>
              <a:rPr lang="fr-FR" dirty="0" smtClean="0"/>
              <a:t> position</a:t>
            </a:r>
            <a:endParaRPr lang="en-GB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80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2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247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> and </a:t>
            </a:r>
            <a:r>
              <a:rPr lang="fr-FR" dirty="0" err="1" smtClean="0"/>
              <a:t>steps</a:t>
            </a:r>
            <a:endParaRPr lang="fr-FR" dirty="0" smtClean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56413" y="43812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764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3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05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: (rotation, distance)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52919" y="4581128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2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5C66FCF-FB9B-4DDE-9E5A-4CD15655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33"/>
            <a:ext cx="9144000" cy="609013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11923"/>
              <a:gd name="adj2" fmla="val -1473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38960"/>
            <a:ext cx="2016224" cy="429555"/>
          </a:xfrm>
          <a:prstGeom prst="wedgeRectCallout">
            <a:avLst>
              <a:gd name="adj1" fmla="val 141351"/>
              <a:gd name="adj2" fmla="val 327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51072"/>
              <a:gd name="adj2" fmla="val -2235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130181"/>
              <a:gd name="adj2" fmla="val -1609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72373" y="-45680"/>
            <a:ext cx="2016224" cy="504056"/>
          </a:xfrm>
          <a:prstGeom prst="wedgeRectCallout">
            <a:avLst>
              <a:gd name="adj1" fmla="val -82708"/>
              <a:gd name="adj2" fmla="val 199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6716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4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78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5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6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59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Scan +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to </a:t>
            </a:r>
            <a:r>
              <a:rPr lang="fr-FR" dirty="0" err="1" smtClean="0"/>
              <a:t>determine</a:t>
            </a:r>
            <a:r>
              <a:rPr lang="fr-FR" dirty="0" smtClean="0"/>
              <a:t> new position</a:t>
            </a:r>
          </a:p>
          <a:p>
            <a:r>
              <a:rPr lang="fr-FR" dirty="0"/>
              <a:t>If </a:t>
            </a:r>
            <a:r>
              <a:rPr lang="fr-FR" dirty="0" smtClean="0"/>
              <a:t>1 </a:t>
            </a:r>
            <a:r>
              <a:rPr lang="fr-FR" dirty="0"/>
              <a:t>and P2 close </a:t>
            </a:r>
            <a:r>
              <a:rPr lang="fr-FR" dirty="0" err="1"/>
              <a:t>enough</a:t>
            </a:r>
            <a:r>
              <a:rPr lang="fr-FR" dirty="0"/>
              <a:t> robot </a:t>
            </a:r>
            <a:r>
              <a:rPr lang="fr-FR" dirty="0" err="1" smtClean="0"/>
              <a:t>loop</a:t>
            </a:r>
            <a:r>
              <a:rPr lang="fr-FR" dirty="0" smtClean="0"/>
              <a:t> </a:t>
            </a:r>
            <a:r>
              <a:rPr lang="fr-FR" dirty="0" err="1" smtClean="0"/>
              <a:t>toward</a:t>
            </a:r>
            <a:r>
              <a:rPr lang="fr-FR" dirty="0" smtClean="0"/>
              <a:t> </a:t>
            </a:r>
            <a:r>
              <a:rPr lang="fr-FR" dirty="0" err="1" smtClean="0"/>
              <a:t>target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enter </a:t>
            </a:r>
            <a:r>
              <a:rPr lang="fr-FR" dirty="0" err="1" smtClean="0"/>
              <a:t>localization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endParaRPr lang="en-GB" dirty="0"/>
          </a:p>
          <a:p>
            <a:endParaRPr lang="fr-FR" dirty="0" smtClean="0"/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Étoile à 4 branches 23"/>
          <p:cNvSpPr/>
          <p:nvPr/>
        </p:nvSpPr>
        <p:spPr>
          <a:xfrm>
            <a:off x="3691918" y="4172047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4739917" y="4057044"/>
            <a:ext cx="604991" cy="431886"/>
          </a:xfrm>
          <a:prstGeom prst="wedgeRoundRectCallout">
            <a:avLst>
              <a:gd name="adj1" fmla="val -178182"/>
              <a:gd name="adj2" fmla="val 2303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23728" y="2331720"/>
            <a:ext cx="4224367" cy="2465432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2339752" y="4797152"/>
            <a:ext cx="410445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500828" y="46124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1373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229600" cy="346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992560" y="5199402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2280320" y="5203912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4209931" y="5187366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156176" y="5168705"/>
            <a:ext cx="122413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84769" y="4907014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R</a:t>
            </a:r>
            <a:endParaRPr lang="en-GB" sz="3200" b="1" dirty="0"/>
          </a:p>
        </p:txBody>
      </p:sp>
      <p:sp>
        <p:nvSpPr>
          <p:cNvPr id="11" name="Ellipse 10"/>
          <p:cNvSpPr/>
          <p:nvPr/>
        </p:nvSpPr>
        <p:spPr>
          <a:xfrm>
            <a:off x="1856656" y="5017205"/>
            <a:ext cx="423664" cy="3643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3201819" y="4914877"/>
            <a:ext cx="1008112" cy="576912"/>
          </a:xfrm>
          <a:prstGeom prst="roundRect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U</a:t>
            </a:r>
            <a:endParaRPr lang="en-GB" sz="2800" b="1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5148064" y="4898910"/>
            <a:ext cx="1008112" cy="576912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X</a:t>
            </a:r>
            <a:endParaRPr lang="en-GB" sz="28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7380312" y="4907014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Y</a:t>
            </a:r>
            <a:endParaRPr lang="en-GB" sz="2800" b="1" dirty="0"/>
          </a:p>
        </p:txBody>
      </p:sp>
      <p:cxnSp>
        <p:nvCxnSpPr>
          <p:cNvPr id="17" name="Connecteur en angle 16"/>
          <p:cNvCxnSpPr>
            <a:endCxn id="11" idx="4"/>
          </p:cNvCxnSpPr>
          <p:nvPr/>
        </p:nvCxnSpPr>
        <p:spPr>
          <a:xfrm rot="10800000" flipV="1">
            <a:off x="2068488" y="5187366"/>
            <a:ext cx="4699756" cy="194234"/>
          </a:xfrm>
          <a:prstGeom prst="bentConnector4">
            <a:avLst>
              <a:gd name="adj1" fmla="val 1643"/>
              <a:gd name="adj2" fmla="val 289332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1671925" y="48180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1662588" y="524556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650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Dynamics</a:t>
            </a:r>
            <a:endParaRPr lang="en-GB" dirty="0"/>
          </a:p>
        </p:txBody>
      </p:sp>
      <p:grpSp>
        <p:nvGrpSpPr>
          <p:cNvPr id="11" name="Groupe 10"/>
          <p:cNvGrpSpPr/>
          <p:nvPr/>
        </p:nvGrpSpPr>
        <p:grpSpPr>
          <a:xfrm rot="21260485">
            <a:off x="485582" y="1052736"/>
            <a:ext cx="6606698" cy="5544616"/>
            <a:chOff x="485582" y="1052736"/>
            <a:chExt cx="6606698" cy="5544616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1259632" y="2852936"/>
              <a:ext cx="5616624" cy="24482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1331640" y="2448490"/>
              <a:ext cx="1440160" cy="4320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Ellipse 5"/>
            <p:cNvSpPr/>
            <p:nvPr/>
          </p:nvSpPr>
          <p:spPr>
            <a:xfrm>
              <a:off x="1313674" y="5157192"/>
              <a:ext cx="1440160" cy="4320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lèche en arc 6"/>
            <p:cNvSpPr/>
            <p:nvPr/>
          </p:nvSpPr>
          <p:spPr>
            <a:xfrm>
              <a:off x="1601561" y="2348880"/>
              <a:ext cx="936104" cy="700576"/>
            </a:xfrm>
            <a:prstGeom prst="circularArrow">
              <a:avLst>
                <a:gd name="adj1" fmla="val 12500"/>
                <a:gd name="adj2" fmla="val 2011519"/>
                <a:gd name="adj3" fmla="val 20457681"/>
                <a:gd name="adj4" fmla="val 9505507"/>
                <a:gd name="adj5" fmla="val 25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2069613" y="2699168"/>
              <a:ext cx="0" cy="2674048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èche en arc 9"/>
            <p:cNvSpPr/>
            <p:nvPr/>
          </p:nvSpPr>
          <p:spPr>
            <a:xfrm>
              <a:off x="1565702" y="5022928"/>
              <a:ext cx="936104" cy="700576"/>
            </a:xfrm>
            <a:prstGeom prst="circularArrow">
              <a:avLst>
                <a:gd name="adj1" fmla="val 12500"/>
                <a:gd name="adj2" fmla="val 2011519"/>
                <a:gd name="adj3" fmla="val 20457681"/>
                <a:gd name="adj4" fmla="val 9505507"/>
                <a:gd name="adj5" fmla="val 25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4008" y="3789040"/>
              <a:ext cx="1008112" cy="504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2411760" y="3645024"/>
              <a:ext cx="576064" cy="86409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rganigramme : Jonction de sommaire 15"/>
            <p:cNvSpPr/>
            <p:nvPr/>
          </p:nvSpPr>
          <p:spPr>
            <a:xfrm>
              <a:off x="1925597" y="3928180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" name="Organigramme : Jonction de sommaire 16"/>
            <p:cNvSpPr/>
            <p:nvPr/>
          </p:nvSpPr>
          <p:spPr>
            <a:xfrm>
              <a:off x="2546720" y="3897052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rganigramme : Jonction de sommaire 17"/>
            <p:cNvSpPr/>
            <p:nvPr/>
          </p:nvSpPr>
          <p:spPr>
            <a:xfrm>
              <a:off x="5004048" y="3928180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" name="Rectangle à coins arrondis 2"/>
            <p:cNvSpPr/>
            <p:nvPr/>
          </p:nvSpPr>
          <p:spPr>
            <a:xfrm>
              <a:off x="5436096" y="1628800"/>
              <a:ext cx="1656184" cy="720080"/>
            </a:xfrm>
            <a:prstGeom prst="wedgeRoundRectCallout">
              <a:avLst>
                <a:gd name="adj1" fmla="val -64367"/>
                <a:gd name="adj2" fmla="val 261311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Gyroscope</a:t>
              </a:r>
            </a:p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Accelerometer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2987824" y="1628800"/>
              <a:ext cx="1656184" cy="720080"/>
            </a:xfrm>
            <a:prstGeom prst="wedgeRoundRectCallout">
              <a:avLst>
                <a:gd name="adj1" fmla="val -64367"/>
                <a:gd name="adj2" fmla="val 261311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Ultrasounds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485582" y="1052736"/>
              <a:ext cx="1656184" cy="720080"/>
            </a:xfrm>
            <a:prstGeom prst="wedgeRoundRectCallout">
              <a:avLst>
                <a:gd name="adj1" fmla="val 41255"/>
                <a:gd name="adj2" fmla="val 145367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Left</a:t>
              </a:r>
              <a:r>
                <a:rPr lang="fr-FR" dirty="0" smtClean="0">
                  <a:solidFill>
                    <a:schemeClr val="tx1"/>
                  </a:solidFill>
                </a:rPr>
                <a:t> Wheel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503548" y="5877272"/>
              <a:ext cx="1656184" cy="720080"/>
            </a:xfrm>
            <a:prstGeom prst="wedgeRoundRectCallout">
              <a:avLst>
                <a:gd name="adj1" fmla="val 38254"/>
                <a:gd name="adj2" fmla="val -85140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Right Wheel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/>
                <p:cNvSpPr txBox="1"/>
                <p:nvPr/>
              </p:nvSpPr>
              <p:spPr>
                <a:xfrm>
                  <a:off x="675690" y="2457251"/>
                  <a:ext cx="583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fr-FR" sz="2400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690" y="2457251"/>
                  <a:ext cx="583942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583177" y="5162791"/>
                  <a:ext cx="6290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fr-FR" sz="24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77" y="5162791"/>
                  <a:ext cx="629018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Connecteur droit avec flèche 21"/>
          <p:cNvCxnSpPr/>
          <p:nvPr/>
        </p:nvCxnSpPr>
        <p:spPr>
          <a:xfrm>
            <a:off x="2098810" y="4169033"/>
            <a:ext cx="6927036" cy="142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2115950" y="3560498"/>
            <a:ext cx="6776530" cy="596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8528092" y="4250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X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7006762" y="3650804"/>
                <a:ext cx="468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762" y="3650804"/>
                <a:ext cx="46859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avec flèche 27"/>
          <p:cNvCxnSpPr/>
          <p:nvPr/>
        </p:nvCxnSpPr>
        <p:spPr>
          <a:xfrm flipH="1" flipV="1">
            <a:off x="2077616" y="196596"/>
            <a:ext cx="76667" cy="400201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1694647" y="33711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Y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8549420" y="4716875"/>
                <a:ext cx="399597" cy="8257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lang="en-GB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420" y="4716875"/>
                <a:ext cx="399597" cy="8257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7636309" y="4970177"/>
            <a:ext cx="89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 </a:t>
            </a:r>
            <a:r>
              <a:rPr lang="fr-FR" sz="1200" dirty="0" smtClean="0"/>
              <a:t>C0</a:t>
            </a:r>
            <a:r>
              <a:rPr lang="fr-FR" dirty="0" smtClean="0"/>
              <a:t> =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1327565" y="390600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</a:t>
            </a:r>
            <a:endParaRPr lang="en-GB" b="1" dirty="0"/>
          </a:p>
        </p:txBody>
      </p:sp>
      <p:sp>
        <p:nvSpPr>
          <p:cNvPr id="36" name="Parenthèse ouvrante 35"/>
          <p:cNvSpPr/>
          <p:nvPr/>
        </p:nvSpPr>
        <p:spPr>
          <a:xfrm rot="21300573">
            <a:off x="1656482" y="2985808"/>
            <a:ext cx="314366" cy="2468426"/>
          </a:xfrm>
          <a:prstGeom prst="leftBracke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cteur droit 37"/>
          <p:cNvCxnSpPr/>
          <p:nvPr/>
        </p:nvCxnSpPr>
        <p:spPr>
          <a:xfrm>
            <a:off x="2252775" y="5533511"/>
            <a:ext cx="615027" cy="9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2336258" y="545537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</a:t>
            </a:r>
            <a:endParaRPr lang="en-GB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1865058" y="39985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C0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4949702" y="372489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C2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2517391" y="39567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C1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4312563" y="5154843"/>
                <a:ext cx="285398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𝑣𝑟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𝑣𝑙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cos</m:t>
                      </m:r>
                      <m:r>
                        <a:rPr lang="fr-FR" b="0" i="1" smtClean="0">
                          <a:latin typeface="Cambria Math"/>
                        </a:rPr>
                        <m:t>⁡(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563" y="5154843"/>
                <a:ext cx="2853986" cy="61677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4337955" y="5719525"/>
                <a:ext cx="290470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𝑣𝑟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𝑣𝑙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sin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55" y="5719525"/>
                <a:ext cx="2904706" cy="6167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4337955" y="6241228"/>
                <a:ext cx="225933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𝑣𝑟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𝑣𝑙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55" y="6241228"/>
                <a:ext cx="2259336" cy="61677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ccolade ouvrante 50"/>
          <p:cNvSpPr/>
          <p:nvPr/>
        </p:nvSpPr>
        <p:spPr>
          <a:xfrm>
            <a:off x="4189302" y="5307831"/>
            <a:ext cx="246521" cy="14401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901765" y="6180282"/>
                <a:ext cx="2126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𝑣𝑟</m:t>
                      </m:r>
                      <m:r>
                        <a:rPr lang="fr-FR" b="0" i="1" smtClean="0">
                          <a:latin typeface="Cambria Math"/>
                        </a:rPr>
                        <m:t>=2∗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65" y="6180282"/>
                <a:ext cx="2126864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6930633" y="6508273"/>
                <a:ext cx="2057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𝑣𝑙</m:t>
                      </m:r>
                      <m:r>
                        <a:rPr lang="fr-FR" b="0" i="1" smtClean="0">
                          <a:latin typeface="Cambria Math"/>
                        </a:rPr>
                        <m:t>=2∗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633" y="6508273"/>
                <a:ext cx="205761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ccolade ouvrante 53"/>
          <p:cNvSpPr/>
          <p:nvPr/>
        </p:nvSpPr>
        <p:spPr>
          <a:xfrm>
            <a:off x="6901765" y="6241228"/>
            <a:ext cx="104997" cy="61677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5417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LTI Model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1743862" y="2840282"/>
            <a:ext cx="1573224" cy="51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à coins arrondis 4"/>
          <p:cNvSpPr/>
          <p:nvPr/>
        </p:nvSpPr>
        <p:spPr>
          <a:xfrm>
            <a:off x="3317086" y="2372230"/>
            <a:ext cx="2575248" cy="83775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6365433" y="2242427"/>
            <a:ext cx="68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Y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221169" y="2374258"/>
                <a:ext cx="2767082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/>
                          </a:rPr>
                          <m:t>𝑋</m:t>
                        </m:r>
                        <m:r>
                          <a:rPr lang="fr-FR" sz="2400" b="0" i="1" smtClean="0">
                            <a:latin typeface="Cambria Math"/>
                          </a:rPr>
                          <m:t>=</m:t>
                        </m:r>
                      </m:e>
                    </m:acc>
                    <m:r>
                      <a:rPr lang="fr-FR" sz="2400" b="0" i="1" smtClean="0">
                        <a:latin typeface="Cambria Math"/>
                      </a:rPr>
                      <m:t>𝐴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𝑋</m:t>
                    </m:r>
                    <m:r>
                      <a:rPr lang="fr-FR" sz="2400" b="0" i="1" smtClean="0">
                        <a:latin typeface="Cambria Math"/>
                      </a:rPr>
                      <m:t>+</m:t>
                    </m:r>
                    <m:r>
                      <a:rPr lang="fr-FR" sz="2400" b="0" i="1" smtClean="0">
                        <a:latin typeface="Cambria Math"/>
                      </a:rPr>
                      <m:t>𝐵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𝑈</m:t>
                    </m:r>
                  </m:oMath>
                </a14:m>
                <a:endParaRPr lang="fr-FR" sz="2400" b="0" dirty="0" smtClean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169" y="2374258"/>
                <a:ext cx="2767082" cy="473206"/>
              </a:xfrm>
              <a:prstGeom prst="rect">
                <a:avLst/>
              </a:prstGeom>
              <a:blipFill rotWithShape="1">
                <a:blip r:embed="rId2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329105" y="2748318"/>
                <a:ext cx="228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𝑌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𝐶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∗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105" y="2748318"/>
                <a:ext cx="228600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/>
          <p:cNvCxnSpPr/>
          <p:nvPr/>
        </p:nvCxnSpPr>
        <p:spPr>
          <a:xfrm>
            <a:off x="6084168" y="2748318"/>
            <a:ext cx="1365515" cy="173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319926" y="2259820"/>
            <a:ext cx="68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U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115616" y="4077071"/>
                <a:ext cx="13388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en-GB" sz="2400" dirty="0" smtClean="0"/>
                  <a:t>: state</a:t>
                </a:r>
              </a:p>
              <a:p>
                <a:r>
                  <a:rPr lang="fr-FR" sz="2400" i="1" dirty="0" smtClean="0"/>
                  <a:t>Y</a:t>
                </a:r>
                <a:r>
                  <a:rPr lang="fr-FR" sz="2400" dirty="0" smtClean="0"/>
                  <a:t>: output</a:t>
                </a:r>
              </a:p>
              <a:p>
                <a:r>
                  <a:rPr lang="fr-FR" sz="2400" i="1" dirty="0" smtClean="0"/>
                  <a:t>U</a:t>
                </a:r>
                <a:r>
                  <a:rPr lang="fr-FR" sz="2400" dirty="0" smtClean="0"/>
                  <a:t>: input</a:t>
                </a:r>
                <a:endParaRPr lang="en-GB" sz="24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077071"/>
                <a:ext cx="1338828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6818" t="-4061" r="-5909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744610" y="4219771"/>
                <a:ext cx="7995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dirty="0" smtClean="0">
                          <a:latin typeface="Cambria Math"/>
                        </a:rPr>
                        <m:t>𝑈</m:t>
                      </m:r>
                      <m:r>
                        <a:rPr lang="fr-FR" sz="2000" i="1" dirty="0" smtClean="0">
                          <a:latin typeface="Cambria Math"/>
                        </a:rPr>
                        <m:t> =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10" y="4219771"/>
                <a:ext cx="799513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4350758" y="4128207"/>
                <a:ext cx="812851" cy="605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𝑈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𝑈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58" y="4128207"/>
                <a:ext cx="812851" cy="6056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5615105" y="4077071"/>
            <a:ext cx="2019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U1=f(PWM </a:t>
            </a:r>
            <a:r>
              <a:rPr lang="fr-FR" sz="2000" dirty="0" err="1" smtClean="0"/>
              <a:t>Left</a:t>
            </a:r>
            <a:r>
              <a:rPr lang="fr-FR" sz="2000" dirty="0" smtClean="0"/>
              <a:t>)</a:t>
            </a:r>
          </a:p>
          <a:p>
            <a:r>
              <a:rPr lang="fr-FR" sz="2000" dirty="0" smtClean="0"/>
              <a:t>U2=f(PWM Right)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666227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State </a:t>
            </a:r>
            <a:r>
              <a:rPr lang="fr-FR" dirty="0" err="1" smtClean="0"/>
              <a:t>Space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764904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e/>
                            <m:e>
                              <m:acc>
                                <m:accPr>
                                  <m:chr m:val="̇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eqArr>
                                    <m:eqArr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eqAr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764904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enthèses 3"/>
          <p:cNvSpPr/>
          <p:nvPr/>
        </p:nvSpPr>
        <p:spPr>
          <a:xfrm>
            <a:off x="4716016" y="3573016"/>
            <a:ext cx="72008" cy="7200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arenthèses 4"/>
          <p:cNvSpPr/>
          <p:nvPr/>
        </p:nvSpPr>
        <p:spPr>
          <a:xfrm>
            <a:off x="4355976" y="1628800"/>
            <a:ext cx="45719" cy="7200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6" name="Parenthèse fermante 5"/>
          <p:cNvSpPr/>
          <p:nvPr/>
        </p:nvSpPr>
        <p:spPr>
          <a:xfrm>
            <a:off x="1043608" y="1700808"/>
            <a:ext cx="45719" cy="2376264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22920" y="2524254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X=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555776" y="2091831"/>
                <a:ext cx="3071738" cy="1615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 smtClean="0"/>
                  <a:t>(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fr-FR" sz="2400" dirty="0" smtClean="0"/>
                  <a:t>,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𝑦</m:t>
                    </m:r>
                  </m:oMath>
                </a14:m>
                <a:r>
                  <a:rPr lang="fr-FR" sz="2400" dirty="0" smtClean="0"/>
                  <a:t>): C0 position</a:t>
                </a: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en-GB" sz="2400" dirty="0" smtClean="0"/>
                  <a:t>: robot heading</a:t>
                </a:r>
              </a:p>
              <a:p>
                <a:r>
                  <a:rPr lang="fr-FR" sz="2400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i="1" dirty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fr-FR" sz="2400" b="0" i="1" dirty="0" smtClean="0">
                        <a:latin typeface="Cambria Math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fr-FR" sz="2400" b="0" i="1" dirty="0" smtClean="0">
                        <a:latin typeface="Cambria Math"/>
                      </a:rPr>
                      <m:t>)</m:t>
                    </m:r>
                    <m:r>
                      <a:rPr lang="fr-FR" sz="2400" i="1">
                        <a:latin typeface="Cambria Math"/>
                      </a:rPr>
                      <m:t> </m:t>
                    </m:r>
                  </m:oMath>
                </a14:m>
                <a:r>
                  <a:rPr lang="fr-FR" sz="2400" dirty="0" smtClean="0"/>
                  <a:t>: C0 speed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acc>
                  </m:oMath>
                </a14:m>
                <a:r>
                  <a:rPr lang="en-GB" sz="2400" dirty="0" smtClean="0"/>
                  <a:t>: robot angular speed</a:t>
                </a:r>
                <a:endParaRPr lang="en-GB" sz="24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091831"/>
                <a:ext cx="3071738" cy="1615507"/>
              </a:xfrm>
              <a:prstGeom prst="rect">
                <a:avLst/>
              </a:prstGeom>
              <a:blipFill rotWithShape="1">
                <a:blip r:embed="rId3"/>
                <a:stretch>
                  <a:fillRect l="-2976" t="-3019" r="-2183" b="-4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à coins arrondis 8"/>
          <p:cNvSpPr/>
          <p:nvPr/>
        </p:nvSpPr>
        <p:spPr>
          <a:xfrm>
            <a:off x="5896295" y="1770788"/>
            <a:ext cx="2575248" cy="83775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5800378" y="1772816"/>
                <a:ext cx="2767082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/>
                          </a:rPr>
                          <m:t>𝑋</m:t>
                        </m:r>
                        <m:r>
                          <a:rPr lang="fr-FR" sz="2400" b="0" i="1" smtClean="0">
                            <a:latin typeface="Cambria Math"/>
                          </a:rPr>
                          <m:t>=</m:t>
                        </m:r>
                      </m:e>
                    </m:acc>
                    <m:r>
                      <a:rPr lang="fr-FR" sz="2400" b="0" i="1" smtClean="0">
                        <a:latin typeface="Cambria Math"/>
                      </a:rPr>
                      <m:t>𝐴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𝑋</m:t>
                    </m:r>
                    <m:r>
                      <a:rPr lang="fr-FR" sz="2400" b="0" i="1" smtClean="0">
                        <a:latin typeface="Cambria Math"/>
                      </a:rPr>
                      <m:t>+</m:t>
                    </m:r>
                    <m:r>
                      <a:rPr lang="fr-FR" sz="2400" b="0" i="1" smtClean="0">
                        <a:latin typeface="Cambria Math"/>
                      </a:rPr>
                      <m:t>𝐵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𝑈</m:t>
                    </m:r>
                  </m:oMath>
                </a14:m>
                <a:endParaRPr lang="fr-FR" sz="2400" b="0" dirty="0" smtClean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378" y="1772816"/>
                <a:ext cx="2767082" cy="473206"/>
              </a:xfrm>
              <a:prstGeom prst="rect">
                <a:avLst/>
              </a:prstGeom>
              <a:blipFill rotWithShape="1">
                <a:blip r:embed="rId4"/>
                <a:stretch>
                  <a:fillRect t="-38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08314" y="2146876"/>
                <a:ext cx="228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𝑌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𝐶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∗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14" y="2146876"/>
                <a:ext cx="228600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116984" y="4509120"/>
                <a:ext cx="1137171" cy="1979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fr-FR" sz="2000" b="1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fr-FR" sz="2000" b="1" i="1" smtClean="0">
                          <a:latin typeface="Cambria Math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2000" b="1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eqArrPr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𝜑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𝜑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4" y="4509120"/>
                <a:ext cx="1137171" cy="197958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619672" y="4681378"/>
                <a:ext cx="3288832" cy="163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0 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681378"/>
                <a:ext cx="3288832" cy="163506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966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Sensors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2050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 smtClean="0"/>
                  <a:t>Encoders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fr-FR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fr-FR" dirty="0" smtClean="0"/>
                  <a:t> and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fr-FR" dirty="0" err="1" smtClean="0"/>
                  <a:t>l</a:t>
                </a:r>
                <a:endParaRPr lang="fr-FR" dirty="0" smtClean="0"/>
              </a:p>
              <a:p>
                <a:r>
                  <a:rPr lang="fr-FR" dirty="0" smtClean="0"/>
                  <a:t>Gyroscope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r>
                  <a:rPr lang="fr-FR" dirty="0" err="1" smtClean="0"/>
                  <a:t>Accelerometer</a:t>
                </a:r>
                <a:endParaRPr lang="fr-FR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GB" i="1" smtClean="0">
                              <a:latin typeface="Cambria Math"/>
                            </a:rPr>
                          </m:ctrlPr>
                        </m:acc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′</m:t>
                              </m:r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</m:acc>
                            </m:e>
                          </m:eqArr>
                        </m:e>
                      </m:acc>
                    </m:oMath>
                  </m:oMathPara>
                </a14:m>
                <a:endParaRPr lang="en-GB" dirty="0" smtClean="0"/>
              </a:p>
              <a:p>
                <a:pPr marL="514350" indent="-457200"/>
                <a:r>
                  <a:rPr lang="fr-FR" dirty="0" smtClean="0"/>
                  <a:t>IMU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fr-FR" dirty="0" smtClean="0"/>
              </a:p>
              <a:p>
                <a:pPr marL="514350" indent="-457200"/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205064"/>
              </a:xfrm>
              <a:blipFill rotWithShape="1">
                <a:blip r:embed="rId2"/>
                <a:stretch>
                  <a:fillRect l="-1481" t="-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 rot="19885710">
            <a:off x="4211960" y="4365104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644008" y="5085184"/>
            <a:ext cx="280831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4644008" y="3140968"/>
            <a:ext cx="0" cy="19442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4644008" y="3789040"/>
            <a:ext cx="2160240" cy="12961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3779912" y="3501008"/>
            <a:ext cx="864096" cy="15841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948263" y="5109841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3" y="5109841"/>
                <a:ext cx="367985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31454" y="3928410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𝑥</m:t>
                    </m:r>
                  </m:oMath>
                </a14:m>
                <a:r>
                  <a:rPr lang="en-GB" dirty="0" smtClean="0"/>
                  <a:t>’</a:t>
                </a:r>
                <a:endParaRPr lang="en-GB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454" y="3928410"/>
                <a:ext cx="372794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1311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19886" y="3244334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86" y="3244334"/>
                <a:ext cx="371384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594220" y="3737764"/>
                <a:ext cx="376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𝑦</m:t>
                    </m:r>
                  </m:oMath>
                </a14:m>
                <a:r>
                  <a:rPr lang="en-GB" dirty="0" smtClean="0"/>
                  <a:t>’</a:t>
                </a:r>
                <a:endParaRPr lang="en-GB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220" y="3737764"/>
                <a:ext cx="376193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r="-1311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220072" y="4640493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4640493"/>
                <a:ext cx="399597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112060" y="4825159"/>
            <a:ext cx="216024" cy="569364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864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Wheel </a:t>
            </a:r>
            <a:r>
              <a:rPr lang="fr-FR" dirty="0" err="1" smtClean="0"/>
              <a:t>Encoders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=8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𝑤h𝑒𝑒𝑙</m:t>
                    </m:r>
                  </m:oMath>
                </a14:m>
                <a:endParaRPr lang="fr-FR" b="0" dirty="0" smtClean="0"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</m:t>
                    </m:r>
                  </m:oMath>
                </a14:m>
                <a:endParaRPr lang="fr-FR" b="0" dirty="0" smtClean="0">
                  <a:ea typeface="Cambria Math"/>
                </a:endParaRPr>
              </a:p>
              <a:p>
                <a:r>
                  <a:rPr lang="en-GB" dirty="0" smtClean="0"/>
                  <a:t>D=2*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Π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𝑅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</m:oMath>
                </a14:m>
                <a:r>
                  <a:rPr lang="en-GB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Δ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𝑡𝑖𝑐𝑘</m:t>
                    </m:r>
                  </m:oMath>
                </a14:m>
                <a:r>
                  <a:rPr lang="en-GB" dirty="0" smtClean="0"/>
                  <a:t>/N)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5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25E0A90-B2CD-48FE-B623-189D724F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6" y="17929"/>
            <a:ext cx="912749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3395" y="1347608"/>
            <a:ext cx="2016224" cy="504056"/>
          </a:xfrm>
          <a:prstGeom prst="wedgeRectCallout">
            <a:avLst>
              <a:gd name="adj1" fmla="val -53273"/>
              <a:gd name="adj2" fmla="val -248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62215" y="1599636"/>
            <a:ext cx="2016224" cy="429555"/>
          </a:xfrm>
          <a:prstGeom prst="wedgeRectCallout">
            <a:avLst>
              <a:gd name="adj1" fmla="val 96887"/>
              <a:gd name="adj2" fmla="val -92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6216" y="5733256"/>
            <a:ext cx="2016224" cy="429555"/>
          </a:xfrm>
          <a:prstGeom prst="wedgeRectCallout">
            <a:avLst>
              <a:gd name="adj1" fmla="val -110207"/>
              <a:gd name="adj2" fmla="val 1333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25316" y="380985"/>
            <a:ext cx="2074327" cy="239703"/>
          </a:xfrm>
          <a:prstGeom prst="wedgeRectCallout">
            <a:avLst>
              <a:gd name="adj1" fmla="val 78744"/>
              <a:gd name="adj2" fmla="val -869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1170326" y="2380156"/>
            <a:ext cx="2177537" cy="472780"/>
          </a:xfrm>
          <a:prstGeom prst="wedgeRectCallout">
            <a:avLst>
              <a:gd name="adj1" fmla="val 124933"/>
              <a:gd name="adj2" fmla="val -315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90931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Motors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faulhaber 2342 s 012 cr</a:t>
            </a:r>
            <a:r>
              <a:rPr lang="fr-FR" dirty="0" smtClean="0"/>
              <a:t>12v</a:t>
            </a:r>
          </a:p>
          <a:p>
            <a:pPr lvl="1"/>
            <a:r>
              <a:rPr lang="fr-FR" dirty="0" err="1" smtClean="0"/>
              <a:t>Vmax</a:t>
            </a:r>
            <a:r>
              <a:rPr lang="fr-FR" dirty="0" smtClean="0"/>
              <a:t> 8100 tour/min</a:t>
            </a:r>
          </a:p>
          <a:p>
            <a:pPr lvl="1"/>
            <a:r>
              <a:rPr lang="fr-FR" dirty="0" err="1" smtClean="0"/>
              <a:t>Acceleration</a:t>
            </a:r>
            <a:r>
              <a:rPr lang="fr-FR" smtClean="0"/>
              <a:t> max </a:t>
            </a:r>
            <a:r>
              <a:rPr lang="fr-FR" dirty="0" smtClean="0"/>
              <a:t>140 10-3 rad/s2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8785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/>
          <p:cNvSpPr/>
          <p:nvPr/>
        </p:nvSpPr>
        <p:spPr>
          <a:xfrm>
            <a:off x="1267053" y="894576"/>
            <a:ext cx="3960440" cy="37084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llipse 10"/>
          <p:cNvSpPr/>
          <p:nvPr/>
        </p:nvSpPr>
        <p:spPr>
          <a:xfrm>
            <a:off x="871009" y="498532"/>
            <a:ext cx="4752528" cy="4464496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438961" y="138492"/>
            <a:ext cx="5544616" cy="5184576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Étoile à 4 branches 12"/>
          <p:cNvSpPr/>
          <p:nvPr/>
        </p:nvSpPr>
        <p:spPr>
          <a:xfrm>
            <a:off x="3018673" y="2502180"/>
            <a:ext cx="457200" cy="45720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cteur droit avec flèche 14"/>
          <p:cNvCxnSpPr>
            <a:endCxn id="11" idx="6"/>
          </p:cNvCxnSpPr>
          <p:nvPr/>
        </p:nvCxnSpPr>
        <p:spPr>
          <a:xfrm>
            <a:off x="3247273" y="2730780"/>
            <a:ext cx="237626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5191489" y="2154717"/>
            <a:ext cx="720080" cy="1571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911568" y="1230121"/>
            <a:ext cx="964687" cy="592312"/>
          </a:xfrm>
          <a:prstGeom prst="wedgeRectCallout">
            <a:avLst>
              <a:gd name="adj1" fmla="val -58809"/>
              <a:gd name="adj2" fmla="val 111753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7164288" y="1732162"/>
            <a:ext cx="781055" cy="677283"/>
          </a:xfrm>
          <a:prstGeom prst="wedgeRectCallout">
            <a:avLst>
              <a:gd name="adj1" fmla="val -247358"/>
              <a:gd name="adj2" fmla="val 96633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ZoneTexte 25"/>
          <p:cNvSpPr txBox="1"/>
          <p:nvPr/>
        </p:nvSpPr>
        <p:spPr>
          <a:xfrm>
            <a:off x="7164288" y="1801847"/>
            <a:ext cx="770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RB</a:t>
            </a:r>
          </a:p>
          <a:p>
            <a:r>
              <a:rPr lang="fr-FR" sz="1200" dirty="0" smtClean="0"/>
              <a:t>Rayon </a:t>
            </a:r>
          </a:p>
          <a:p>
            <a:r>
              <a:rPr lang="fr-FR" sz="1200" dirty="0" smtClean="0"/>
              <a:t>braquage</a:t>
            </a:r>
            <a:endParaRPr lang="en-GB" sz="1200" dirty="0"/>
          </a:p>
        </p:txBody>
      </p:sp>
      <p:sp>
        <p:nvSpPr>
          <p:cNvPr id="27" name="ZoneTexte 26"/>
          <p:cNvSpPr txBox="1"/>
          <p:nvPr/>
        </p:nvSpPr>
        <p:spPr>
          <a:xfrm>
            <a:off x="5938085" y="1052992"/>
            <a:ext cx="1010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 smtClean="0"/>
          </a:p>
          <a:p>
            <a:pPr algn="ctr"/>
            <a:r>
              <a:rPr lang="fr-FR" sz="1100" dirty="0" smtClean="0"/>
              <a:t>WI</a:t>
            </a:r>
          </a:p>
          <a:p>
            <a:r>
              <a:rPr lang="fr-FR" sz="1100" dirty="0" smtClean="0"/>
              <a:t>Espace entre </a:t>
            </a:r>
          </a:p>
          <a:p>
            <a:r>
              <a:rPr lang="fr-FR" sz="1100" dirty="0" smtClean="0"/>
              <a:t>roues</a:t>
            </a:r>
            <a:endParaRPr lang="en-GB" sz="1100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3247273" y="2748782"/>
            <a:ext cx="1440160" cy="22142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endCxn id="12" idx="5"/>
          </p:cNvCxnSpPr>
          <p:nvPr/>
        </p:nvCxnSpPr>
        <p:spPr>
          <a:xfrm>
            <a:off x="3247273" y="2767991"/>
            <a:ext cx="1924314" cy="179581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667926" y="506417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T0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5207495" y="4418322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T0+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495" y="4418322"/>
                <a:ext cx="76418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349" t="-833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ZoneTexte 35"/>
          <p:cNvSpPr txBox="1"/>
          <p:nvPr/>
        </p:nvSpPr>
        <p:spPr>
          <a:xfrm>
            <a:off x="7945343" y="290153"/>
            <a:ext cx="92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minRPS</a:t>
            </a:r>
            <a:endParaRPr lang="fr-FR" dirty="0" smtClean="0"/>
          </a:p>
          <a:p>
            <a:r>
              <a:rPr lang="fr-FR" dirty="0" err="1" smtClean="0">
                <a:solidFill>
                  <a:schemeClr val="accent6">
                    <a:lumMod val="75000"/>
                  </a:schemeClr>
                </a:solidFill>
              </a:rPr>
              <a:t>maxRPS</a:t>
            </a:r>
            <a:endParaRPr lang="fr-FR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 flipV="1">
            <a:off x="4687433" y="4026924"/>
            <a:ext cx="1250652" cy="9361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455185" y="182243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C1:Cercle 1</a:t>
            </a:r>
            <a:endParaRPr lang="en-GB" dirty="0"/>
          </a:p>
        </p:txBody>
      </p:sp>
      <p:sp>
        <p:nvSpPr>
          <p:cNvPr id="41" name="ZoneTexte 40"/>
          <p:cNvSpPr txBox="1"/>
          <p:nvPr/>
        </p:nvSpPr>
        <p:spPr>
          <a:xfrm>
            <a:off x="2962707" y="52701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C2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963085" y="139169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C3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6036669" y="402692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6">
                    <a:lumMod val="75000"/>
                  </a:schemeClr>
                </a:solidFill>
              </a:rPr>
              <a:t>S3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4281652" y="3594876"/>
            <a:ext cx="1053853" cy="754256"/>
          </a:xfrm>
          <a:prstGeom prst="straightConnector1">
            <a:avLst/>
          </a:prstGeom>
          <a:ln w="28575">
            <a:solidFill>
              <a:schemeClr val="tx1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5254225" y="3512008"/>
            <a:ext cx="3577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smtClean="0"/>
              <a:t>S1</a:t>
            </a:r>
            <a:endParaRPr lang="en-GB" sz="1400" dirty="0"/>
          </a:p>
        </p:txBody>
      </p:sp>
      <p:cxnSp>
        <p:nvCxnSpPr>
          <p:cNvPr id="50" name="Connecteur droit avec flèche 49"/>
          <p:cNvCxnSpPr/>
          <p:nvPr/>
        </p:nvCxnSpPr>
        <p:spPr>
          <a:xfrm flipV="1">
            <a:off x="4480741" y="3818115"/>
            <a:ext cx="1186038" cy="860499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5589587" y="3702016"/>
            <a:ext cx="3577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S2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6661496" y="259004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vitesse constante</a:t>
            </a:r>
            <a:endParaRPr lang="en-GB" dirty="0"/>
          </a:p>
        </p:txBody>
      </p:sp>
      <p:sp>
        <p:nvSpPr>
          <p:cNvPr id="55" name="ZoneTexte 54"/>
          <p:cNvSpPr txBox="1"/>
          <p:nvPr/>
        </p:nvSpPr>
        <p:spPr>
          <a:xfrm>
            <a:off x="6646216" y="3086463"/>
            <a:ext cx="1971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S1=</a:t>
            </a:r>
            <a:r>
              <a:rPr lang="fr-FR" dirty="0" err="1" smtClean="0"/>
              <a:t>minRPS</a:t>
            </a:r>
            <a:r>
              <a:rPr lang="fr-FR" dirty="0" smtClean="0"/>
              <a:t>*</a:t>
            </a:r>
            <a:r>
              <a:rPr lang="el-GR" dirty="0" smtClean="0"/>
              <a:t>π</a:t>
            </a:r>
            <a:r>
              <a:rPr lang="fr-FR" dirty="0" smtClean="0"/>
              <a:t>*WD</a:t>
            </a:r>
          </a:p>
          <a:p>
            <a:r>
              <a:rPr lang="fr-FR" dirty="0" smtClean="0"/>
              <a:t>S3=</a:t>
            </a:r>
            <a:r>
              <a:rPr lang="fr-FR" dirty="0" err="1" smtClean="0"/>
              <a:t>maxRPS</a:t>
            </a:r>
            <a:r>
              <a:rPr lang="fr-FR" dirty="0" smtClean="0"/>
              <a:t>*</a:t>
            </a:r>
            <a:r>
              <a:rPr lang="el-GR" dirty="0" smtClean="0"/>
              <a:t>π</a:t>
            </a:r>
            <a:r>
              <a:rPr lang="fr-FR" dirty="0" smtClean="0"/>
              <a:t>*WD</a:t>
            </a:r>
          </a:p>
          <a:p>
            <a:r>
              <a:rPr lang="fr-FR" dirty="0" smtClean="0"/>
              <a:t>S2=(S1+S3)/2</a:t>
            </a:r>
            <a:endParaRPr lang="en-GB" dirty="0"/>
          </a:p>
        </p:txBody>
      </p:sp>
      <p:sp>
        <p:nvSpPr>
          <p:cNvPr id="56" name="ZoneTexte 55"/>
          <p:cNvSpPr txBox="1"/>
          <p:nvPr/>
        </p:nvSpPr>
        <p:spPr>
          <a:xfrm>
            <a:off x="5836252" y="290154"/>
            <a:ext cx="207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WD: diamètre roues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/>
              <p:cNvSpPr txBox="1"/>
              <p:nvPr/>
            </p:nvSpPr>
            <p:spPr>
              <a:xfrm>
                <a:off x="4009631" y="3702276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ZoneTexte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631" y="3702276"/>
                <a:ext cx="39959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ZoneTexte 57"/>
          <p:cNvSpPr txBox="1"/>
          <p:nvPr/>
        </p:nvSpPr>
        <p:spPr>
          <a:xfrm>
            <a:off x="0" y="4494976"/>
            <a:ext cx="20231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Périmètres</a:t>
            </a:r>
          </a:p>
          <a:p>
            <a:r>
              <a:rPr lang="fr-FR" dirty="0" smtClean="0"/>
              <a:t>P1=2*</a:t>
            </a:r>
            <a:r>
              <a:rPr lang="el-GR" dirty="0"/>
              <a:t>π</a:t>
            </a:r>
            <a:r>
              <a:rPr lang="fr-FR" dirty="0" smtClean="0"/>
              <a:t>*(RB-WI/2)</a:t>
            </a:r>
          </a:p>
          <a:p>
            <a:r>
              <a:rPr lang="fr-FR" dirty="0" smtClean="0"/>
              <a:t>P2=2*</a:t>
            </a:r>
            <a:r>
              <a:rPr lang="el-GR" dirty="0" smtClean="0"/>
              <a:t>π</a:t>
            </a:r>
            <a:r>
              <a:rPr lang="fr-FR" dirty="0" smtClean="0"/>
              <a:t>*RB</a:t>
            </a:r>
          </a:p>
          <a:p>
            <a:r>
              <a:rPr lang="fr-FR" dirty="0" smtClean="0"/>
              <a:t>P3=2*</a:t>
            </a:r>
            <a:r>
              <a:rPr lang="el-GR" dirty="0"/>
              <a:t>π</a:t>
            </a:r>
            <a:r>
              <a:rPr lang="fr-FR" dirty="0"/>
              <a:t>*(</a:t>
            </a:r>
            <a:r>
              <a:rPr lang="fr-FR" dirty="0" smtClean="0"/>
              <a:t>RB+WI/2</a:t>
            </a:r>
            <a:r>
              <a:rPr lang="fr-FR" dirty="0"/>
              <a:t>)</a:t>
            </a:r>
          </a:p>
          <a:p>
            <a:endParaRPr lang="en-GB" dirty="0"/>
          </a:p>
        </p:txBody>
      </p:sp>
      <p:sp>
        <p:nvSpPr>
          <p:cNvPr id="59" name="ZoneTexte 58"/>
          <p:cNvSpPr txBox="1"/>
          <p:nvPr/>
        </p:nvSpPr>
        <p:spPr>
          <a:xfrm>
            <a:off x="6300192" y="4141323"/>
            <a:ext cx="2663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Durée un tour par le robot</a:t>
            </a:r>
          </a:p>
          <a:p>
            <a:r>
              <a:rPr lang="fr-FR" dirty="0" err="1" smtClean="0"/>
              <a:t>DtR</a:t>
            </a:r>
            <a:r>
              <a:rPr lang="fr-FR" dirty="0" smtClean="0"/>
              <a:t>=P1/S1=P2/S2=P3/S3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/>
              <p:cNvSpPr txBox="1"/>
              <p:nvPr/>
            </p:nvSpPr>
            <p:spPr>
              <a:xfrm>
                <a:off x="6305851" y="4799562"/>
                <a:ext cx="2497927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𝐷𝑡𝑅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∗2∗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ZoneTexte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51" y="4799562"/>
                <a:ext cx="2497927" cy="7146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>
                <a:off x="385399" y="5730218"/>
                <a:ext cx="8368573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(2*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−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𝑊𝐼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))/(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𝑚𝑖𝑛𝑅𝑃𝑆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𝑊𝐷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)=(2∗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𝑊𝐼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))/(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𝑚𝑎𝑥𝑅𝑃𝑆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𝑊𝐷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9" y="5730218"/>
                <a:ext cx="8368573" cy="484172"/>
              </a:xfrm>
              <a:prstGeom prst="rect">
                <a:avLst/>
              </a:prstGeom>
              <a:blipFill rotWithShape="1">
                <a:blip r:embed="rId5"/>
                <a:stretch>
                  <a:fillRect l="-583" b="-8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670843" y="6205123"/>
                <a:ext cx="7263592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43" y="6205123"/>
                <a:ext cx="7263592" cy="6090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7295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827584" y="908720"/>
                <a:ext cx="7263592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908720"/>
                <a:ext cx="7263592" cy="6090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979984" y="1844824"/>
                <a:ext cx="5252528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84" y="1844824"/>
                <a:ext cx="5252528" cy="6090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113705" y="2636912"/>
                <a:ext cx="5499391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))∗(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))∗(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05" y="2636912"/>
                <a:ext cx="5499391" cy="6090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113705" y="3501008"/>
                <a:ext cx="5691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∗(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GB" dirty="0" smtClean="0"/>
                  <a:t> =(WI/2)*(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</m:oMath>
                </a14:m>
                <a:r>
                  <a:rPr lang="fr-FR" dirty="0" smtClean="0">
                    <a:ea typeface="Cambria Math"/>
                  </a:rPr>
                  <a:t>+</a:t>
                </a:r>
                <a:r>
                  <a:rPr lang="fr-F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</m:oMath>
                </a14:m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05" y="3501008"/>
                <a:ext cx="569111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750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150242" y="4066510"/>
                <a:ext cx="5968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GB" dirty="0" smtClean="0"/>
                  <a:t>= (WI/2)*(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</m:oMath>
                </a14:m>
                <a:r>
                  <a:rPr lang="fr-FR" dirty="0" smtClean="0">
                    <a:ea typeface="Cambria Math"/>
                  </a:rPr>
                  <a:t>+</a:t>
                </a:r>
                <a:r>
                  <a:rPr lang="fr-F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</m:oMath>
                </a14:m>
                <a:r>
                  <a:rPr lang="en-GB" dirty="0" smtClean="0"/>
                  <a:t>)/</a:t>
                </a:r>
                <a:r>
                  <a:rPr lang="fr-FR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(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242" y="4066510"/>
                <a:ext cx="5968429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7909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Odométrie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From </a:t>
            </a:r>
            <a:r>
              <a:rPr lang="en-GB" b="1" dirty="0"/>
              <a:t>calculation point of </a:t>
            </a:r>
            <a:r>
              <a:rPr lang="en-GB" b="1" dirty="0" err="1"/>
              <a:t>vue</a:t>
            </a:r>
            <a:r>
              <a:rPr lang="en-GB" b="1" dirty="0"/>
              <a:t>: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/>
              <a:t>c</a:t>
            </a:r>
            <a:r>
              <a:rPr lang="en-GB" dirty="0" err="1" smtClean="0"/>
              <a:t>ompassHeading</a:t>
            </a:r>
            <a:r>
              <a:rPr lang="en-GB" dirty="0" smtClean="0"/>
              <a:t> </a:t>
            </a:r>
            <a:r>
              <a:rPr lang="en-GB" dirty="0"/>
              <a:t>(used for localization)</a:t>
            </a:r>
          </a:p>
          <a:p>
            <a:r>
              <a:rPr lang="en-GB" dirty="0" err="1" smtClean="0"/>
              <a:t>relativeHeading</a:t>
            </a:r>
            <a:r>
              <a:rPr lang="en-GB" dirty="0" smtClean="0"/>
              <a:t> </a:t>
            </a:r>
            <a:r>
              <a:rPr lang="en-GB" dirty="0"/>
              <a:t>(used to control rotations)</a:t>
            </a:r>
          </a:p>
          <a:p>
            <a:r>
              <a:rPr lang="en-GB" dirty="0" err="1" smtClean="0"/>
              <a:t>absoluteHeading</a:t>
            </a:r>
            <a:r>
              <a:rPr lang="en-GB" dirty="0" smtClean="0"/>
              <a:t> </a:t>
            </a:r>
            <a:r>
              <a:rPr lang="en-GB" dirty="0"/>
              <a:t>and position (used to control moves)</a:t>
            </a:r>
          </a:p>
          <a:p>
            <a:r>
              <a:rPr lang="en-GB" dirty="0" smtClean="0"/>
              <a:t>compute </a:t>
            </a:r>
            <a:r>
              <a:rPr lang="en-GB" dirty="0"/>
              <a:t>for each robot wheels the absolute heading and localization (with a scale factor)</a:t>
            </a:r>
          </a:p>
          <a:p>
            <a:r>
              <a:rPr lang="en-GB" dirty="0"/>
              <a:t>compute the relative heading during rotation of the </a:t>
            </a:r>
            <a:r>
              <a:rPr lang="en-GB" dirty="0" smtClean="0"/>
              <a:t>robot</a:t>
            </a:r>
            <a:endParaRPr lang="fr-FR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778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BNO Modes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different running modes: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NDOF </a:t>
            </a:r>
            <a:r>
              <a:rPr lang="en-GB" dirty="0"/>
              <a:t>(combine gyroscope, accelerometer and </a:t>
            </a:r>
            <a:r>
              <a:rPr lang="en-GB" dirty="0" err="1"/>
              <a:t>Compas</a:t>
            </a:r>
            <a:r>
              <a:rPr lang="en-GB" dirty="0"/>
              <a:t>) when the robot is idle,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IMU </a:t>
            </a:r>
            <a:r>
              <a:rPr lang="en-GB" dirty="0"/>
              <a:t>(combine gyroscope, accelerometer) when the robot is </a:t>
            </a:r>
            <a:r>
              <a:rPr lang="en-GB" dirty="0" smtClean="0"/>
              <a:t>moving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Compass </a:t>
            </a:r>
            <a:r>
              <a:rPr lang="en-GB" dirty="0"/>
              <a:t>during the localization </a:t>
            </a:r>
            <a:r>
              <a:rPr lang="en-GB" dirty="0" smtClean="0"/>
              <a:t>phase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014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Odométrie location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AtMega</a:t>
            </a:r>
            <a:r>
              <a:rPr lang="fr-FR" dirty="0" smtClean="0"/>
              <a:t> =&gt; BNO </a:t>
            </a:r>
            <a:r>
              <a:rPr lang="fr-FR" dirty="0" err="1" smtClean="0"/>
              <a:t>subsystem</a:t>
            </a:r>
            <a:endParaRPr lang="fr-FR" dirty="0" smtClean="0"/>
          </a:p>
          <a:p>
            <a:pPr lvl="1"/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moving</a:t>
            </a:r>
            <a:r>
              <a:rPr lang="fr-FR" dirty="0" smtClean="0"/>
              <a:t> </a:t>
            </a:r>
            <a:r>
              <a:rPr lang="fr-FR" dirty="0" err="1" smtClean="0"/>
              <a:t>regurarly</a:t>
            </a:r>
            <a:r>
              <a:rPr lang="fr-FR" dirty="0" smtClean="0"/>
              <a:t> </a:t>
            </a:r>
            <a:r>
              <a:rPr lang="fr-FR" dirty="0" err="1" smtClean="0"/>
              <a:t>send</a:t>
            </a:r>
            <a:r>
              <a:rPr lang="fr-FR" dirty="0" smtClean="0"/>
              <a:t> </a:t>
            </a:r>
          </a:p>
          <a:p>
            <a:pPr lvl="2"/>
            <a:r>
              <a:rPr lang="fr-FR" dirty="0" err="1" smtClean="0"/>
              <a:t>requestCompute</a:t>
            </a:r>
            <a:r>
              <a:rPr lang="fr-FR" dirty="0" smtClean="0"/>
              <a:t> (delta-</a:t>
            </a:r>
            <a:r>
              <a:rPr lang="fr-FR" dirty="0" err="1" smtClean="0"/>
              <a:t>leftHoles,delta</a:t>
            </a:r>
            <a:r>
              <a:rPr lang="fr-FR" dirty="0" smtClean="0"/>
              <a:t>-</a:t>
            </a:r>
            <a:r>
              <a:rPr lang="fr-FR" dirty="0" err="1" smtClean="0"/>
              <a:t>rightHoles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BNO </a:t>
            </a:r>
            <a:r>
              <a:rPr lang="fr-FR" dirty="0" err="1" smtClean="0"/>
              <a:t>compute</a:t>
            </a:r>
            <a:r>
              <a:rPr lang="fr-FR" dirty="0" smtClean="0"/>
              <a:t> C0 location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locationHeading</a:t>
            </a:r>
            <a:endParaRPr lang="en-GB" dirty="0" smtClean="0"/>
          </a:p>
          <a:p>
            <a:pPr lvl="1"/>
            <a:r>
              <a:rPr lang="fr-FR" dirty="0" err="1" smtClean="0"/>
              <a:t>Compute</a:t>
            </a:r>
            <a:r>
              <a:rPr lang="fr-FR" dirty="0" smtClean="0"/>
              <a:t> C1 location </a:t>
            </a:r>
            <a:r>
              <a:rPr lang="fr-FR" dirty="0" err="1" smtClean="0"/>
              <a:t>based</a:t>
            </a:r>
            <a:r>
              <a:rPr lang="fr-FR" dirty="0" smtClean="0"/>
              <a:t> on [C0,C1,locationHeadin],</a:t>
            </a:r>
            <a:r>
              <a:rPr lang="fr-FR" dirty="0" err="1" smtClean="0"/>
              <a:t>wheels</a:t>
            </a:r>
            <a:r>
              <a:rPr lang="fr-FR" dirty="0" smtClean="0"/>
              <a:t> </a:t>
            </a:r>
            <a:r>
              <a:rPr lang="fr-FR" dirty="0" err="1" smtClean="0"/>
              <a:t>diameter</a:t>
            </a:r>
            <a:r>
              <a:rPr lang="fr-FR" dirty="0" smtClean="0"/>
              <a:t> and encoder </a:t>
            </a:r>
            <a:r>
              <a:rPr lang="fr-FR" dirty="0" err="1" smtClean="0"/>
              <a:t>holes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5577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="" xmlns:a16="http://schemas.microsoft.com/office/drawing/2014/main" id="{E30B1C70-6470-486C-AC5E-6761BCC9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59"/>
            <a:ext cx="9435155" cy="6147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-9565"/>
              <a:gd name="adj2" fmla="val -193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67544" y="2564860"/>
            <a:ext cx="1872208" cy="391908"/>
          </a:xfrm>
          <a:prstGeom prst="wedgeRectCallout">
            <a:avLst>
              <a:gd name="adj1" fmla="val 105749"/>
              <a:gd name="adj2" fmla="val 4126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499992" y="2709227"/>
            <a:ext cx="1860836" cy="404664"/>
          </a:xfrm>
          <a:prstGeom prst="wedgeRectCallout">
            <a:avLst>
              <a:gd name="adj1" fmla="val -26449"/>
              <a:gd name="adj2" fmla="val 3606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980728"/>
            <a:ext cx="2232248" cy="404664"/>
          </a:xfrm>
          <a:prstGeom prst="wedgeRectCallout">
            <a:avLst>
              <a:gd name="adj1" fmla="val 68986"/>
              <a:gd name="adj2" fmla="val 24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6749485" y="3326892"/>
            <a:ext cx="2223864" cy="396950"/>
          </a:xfrm>
          <a:prstGeom prst="wedgeRectCallout">
            <a:avLst>
              <a:gd name="adj1" fmla="val -61963"/>
              <a:gd name="adj2" fmla="val 1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91580" y="2269932"/>
            <a:ext cx="2016224" cy="202332"/>
          </a:xfrm>
          <a:prstGeom prst="wedgeRectCallout">
            <a:avLst>
              <a:gd name="adj1" fmla="val 110634"/>
              <a:gd name="adj2" fmla="val 484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923928" y="6223885"/>
            <a:ext cx="2592288" cy="404664"/>
          </a:xfrm>
          <a:prstGeom prst="wedgeRectCallout">
            <a:avLst>
              <a:gd name="adj1" fmla="val -19718"/>
              <a:gd name="adj2" fmla="val -2676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430410" y="4145982"/>
            <a:ext cx="2592288" cy="404664"/>
          </a:xfrm>
          <a:prstGeom prst="wedgeRectCallout">
            <a:avLst>
              <a:gd name="adj1" fmla="val -65923"/>
              <a:gd name="adj2" fmla="val 853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79512" y="5819221"/>
            <a:ext cx="2592288" cy="404664"/>
          </a:xfrm>
          <a:prstGeom prst="wedgeRectCallout">
            <a:avLst>
              <a:gd name="adj1" fmla="val 121529"/>
              <a:gd name="adj2" fmla="val -3688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7745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41357</TotalTime>
  <Words>3073</Words>
  <Application>Microsoft Office PowerPoint</Application>
  <PresentationFormat>Affichage à l'écran (4:3)</PresentationFormat>
  <Paragraphs>898</Paragraphs>
  <Slides>85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85</vt:i4>
      </vt:variant>
    </vt:vector>
  </HeadingPairs>
  <TitlesOfParts>
    <vt:vector size="86" baseType="lpstr"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IR sensors</vt:lpstr>
      <vt:lpstr>Présentation PowerPoint</vt:lpstr>
      <vt:lpstr>Présentation PowerPoint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Move: computation</vt:lpstr>
      <vt:lpstr>Move</vt:lpstr>
      <vt:lpstr>Move PID control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Move Across Narrow Path</vt:lpstr>
      <vt:lpstr>Step 1</vt:lpstr>
      <vt:lpstr>Step 1</vt:lpstr>
      <vt:lpstr>Step 2</vt:lpstr>
      <vt:lpstr>Step 3</vt:lpstr>
      <vt:lpstr>Step 4</vt:lpstr>
      <vt:lpstr>Step 5</vt:lpstr>
      <vt:lpstr>Step 6</vt:lpstr>
      <vt:lpstr>End</vt:lpstr>
      <vt:lpstr>MoveAcrossPath parameters</vt:lpstr>
      <vt:lpstr>Sonar Beam</vt:lpstr>
      <vt:lpstr>Move accross path Code</vt:lpstr>
      <vt:lpstr>Test cases</vt:lpstr>
      <vt:lpstr>The Java main classes</vt:lpstr>
      <vt:lpstr>The Octave Main Functions</vt:lpstr>
      <vt:lpstr>The Octave Main Functions</vt:lpstr>
      <vt:lpstr>Maintenance</vt:lpstr>
      <vt:lpstr>Application architecture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Automate: les actions</vt:lpstr>
      <vt:lpstr>Automaton : localization</vt:lpstr>
      <vt:lpstr>Moving toward the target: Step 1</vt:lpstr>
      <vt:lpstr>Moving toward the target: Step 2</vt:lpstr>
      <vt:lpstr>Moving toward the target: Step 3</vt:lpstr>
      <vt:lpstr>Moving toward the target: Step 4</vt:lpstr>
      <vt:lpstr>Moving toward the target: Step 5</vt:lpstr>
      <vt:lpstr>Moving toward the target: Step 6</vt:lpstr>
      <vt:lpstr>Présentation PowerPoint</vt:lpstr>
      <vt:lpstr>Présentation PowerPoint</vt:lpstr>
      <vt:lpstr>Dynamics</vt:lpstr>
      <vt:lpstr>LTI Model</vt:lpstr>
      <vt:lpstr>State Space</vt:lpstr>
      <vt:lpstr>Sensors</vt:lpstr>
      <vt:lpstr>Wheel Encoders</vt:lpstr>
      <vt:lpstr>Motors</vt:lpstr>
      <vt:lpstr>Présentation PowerPoint</vt:lpstr>
      <vt:lpstr>Présentation PowerPoint</vt:lpstr>
      <vt:lpstr>Odométrie</vt:lpstr>
      <vt:lpstr>BNO Modes</vt:lpstr>
      <vt:lpstr>Odométrie location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</cp:lastModifiedBy>
  <cp:revision>384</cp:revision>
  <dcterms:created xsi:type="dcterms:W3CDTF">2016-07-11T06:35:54Z</dcterms:created>
  <dcterms:modified xsi:type="dcterms:W3CDTF">2019-04-23T11:41:17Z</dcterms:modified>
</cp:coreProperties>
</file>